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6858000" cx="12192000"/>
  <p:notesSz cx="6858000" cy="9144000"/>
  <p:embeddedFontLst>
    <p:embeddedFont>
      <p:font typeface="PT Sans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6" roundtripDataSignature="AMtx7mjM1J/G56IoTtYUcR4T+1KwDnLX5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PTSans-regular.fntdata"/><Relationship Id="rId21" Type="http://schemas.openxmlformats.org/officeDocument/2006/relationships/slide" Target="slides/slide16.xml"/><Relationship Id="rId24" Type="http://schemas.openxmlformats.org/officeDocument/2006/relationships/font" Target="fonts/PTSans-italic.fntdata"/><Relationship Id="rId23" Type="http://schemas.openxmlformats.org/officeDocument/2006/relationships/font" Target="fonts/PTSans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customschemas.google.com/relationships/presentationmetadata" Target="metadata"/><Relationship Id="rId25" Type="http://schemas.openxmlformats.org/officeDocument/2006/relationships/font" Target="fonts/PTSans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8c8e55757b_0_12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8c8e55757b_0_1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8c8e55757b_0_1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8c8e55757b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8c8e55757b_0_10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8c8e55757b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8fddd90718_2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8fddd90718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8c8e55757b_0_15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8c8e55757b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8c8e55757b_0_2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8c8e55757b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8c8e55757b_0_1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8c8e55757b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0" name="Google Shape;280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8c8e55757b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8c8e55757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8c8e55757b_0_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8c8e55757b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8c8e55757b_0_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8c8e55757b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8c8e55757b_0_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8c8e55757b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8c8e55757b_0_8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8c8e55757b_0_8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8c8e55757b_0_7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8c8e55757b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8c8e55757b_0_1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8c8e55757b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8c8e55757b_0_9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8c8e55757b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0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3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Relationship Id="rId3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0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vslutning mørk" showMasterSp="0">
  <p:cSld name="Avslutning mørk">
    <p:bg>
      <p:bgPr>
        <a:solidFill>
          <a:schemeClr val="dk2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0"/>
          <p:cNvSpPr txBox="1"/>
          <p:nvPr>
            <p:ph type="title"/>
          </p:nvPr>
        </p:nvSpPr>
        <p:spPr>
          <a:xfrm>
            <a:off x="867228" y="2525352"/>
            <a:ext cx="1045561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958"/>
              <a:buFont typeface="Arial"/>
              <a:buNone/>
              <a:defRPr sz="6958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4" name="Google Shape;14;p20"/>
          <p:cNvGrpSpPr/>
          <p:nvPr/>
        </p:nvGrpSpPr>
        <p:grpSpPr>
          <a:xfrm>
            <a:off x="5841207" y="5235509"/>
            <a:ext cx="509587" cy="256754"/>
            <a:chOff x="11790759" y="10525607"/>
            <a:chExt cx="802482" cy="404328"/>
          </a:xfrm>
        </p:grpSpPr>
        <p:pic>
          <p:nvPicPr>
            <p:cNvPr id="15" name="Google Shape;15;p2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790759" y="10525607"/>
              <a:ext cx="401241" cy="404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16;p2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2192000" y="10525607"/>
              <a:ext cx="401241" cy="4043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Google Shape;17;p20"/>
          <p:cNvSpPr txBox="1"/>
          <p:nvPr>
            <p:ph idx="1" type="body"/>
          </p:nvPr>
        </p:nvSpPr>
        <p:spPr>
          <a:xfrm>
            <a:off x="1454150" y="5621055"/>
            <a:ext cx="9232900" cy="6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>
                <a:solidFill>
                  <a:schemeClr val="lt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18" name="Google Shape;1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28810" y="6030076"/>
            <a:ext cx="532637" cy="604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, en kolonne">
  <p:cSld name="Bullets, en kolonne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/>
          <p:nvPr>
            <p:ph type="title"/>
          </p:nvPr>
        </p:nvSpPr>
        <p:spPr>
          <a:xfrm>
            <a:off x="478608" y="278221"/>
            <a:ext cx="10455616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1" name="Google Shape;51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0"/>
            <a:ext cx="187447" cy="605972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7"/>
          <p:cNvSpPr txBox="1"/>
          <p:nvPr>
            <p:ph idx="1" type="body"/>
          </p:nvPr>
        </p:nvSpPr>
        <p:spPr>
          <a:xfrm>
            <a:off x="2516981" y="2281622"/>
            <a:ext cx="7177738" cy="4238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2427" lvl="0" marL="457200" algn="l">
              <a:lnSpc>
                <a:spcPct val="101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265"/>
              <a:buFont typeface="PT Sans"/>
              <a:buChar char="•"/>
              <a:defRPr sz="2265"/>
            </a:lvl1pPr>
            <a:lvl2pPr indent="-372427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65"/>
              <a:buFont typeface="PT Sans"/>
              <a:buChar char="•"/>
              <a:defRPr sz="2265"/>
            </a:lvl2pPr>
            <a:lvl3pPr indent="-372427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65"/>
              <a:buChar char="▪"/>
              <a:defRPr sz="2265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+ bilde 2">
  <p:cSld name="Tekst + bilde 2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8"/>
          <p:cNvSpPr txBox="1"/>
          <p:nvPr>
            <p:ph type="title"/>
          </p:nvPr>
        </p:nvSpPr>
        <p:spPr>
          <a:xfrm>
            <a:off x="484079" y="1278921"/>
            <a:ext cx="7001200" cy="23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9pPr>
          </a:lstStyle>
          <a:p/>
        </p:txBody>
      </p:sp>
      <p:sp>
        <p:nvSpPr>
          <p:cNvPr id="55" name="Google Shape;55;p18"/>
          <p:cNvSpPr txBox="1"/>
          <p:nvPr>
            <p:ph idx="1" type="subTitle"/>
          </p:nvPr>
        </p:nvSpPr>
        <p:spPr>
          <a:xfrm>
            <a:off x="469267" y="2796287"/>
            <a:ext cx="7001200" cy="29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PT Sans"/>
              <a:buNone/>
              <a:defRPr sz="1867"/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pic>
        <p:nvPicPr>
          <p:cNvPr descr="Et bilde som inneholder natur, flygende, utendørs, fugl&#10;&#10;Automatisk generert beskrivelse" id="56" name="Google Shape;56;p18"/>
          <p:cNvPicPr preferRelativeResize="0"/>
          <p:nvPr/>
        </p:nvPicPr>
        <p:blipFill rotWithShape="1">
          <a:blip r:embed="rId2">
            <a:alphaModFix/>
          </a:blip>
          <a:srcRect b="2544" l="28514" r="5619" t="1991"/>
          <a:stretch/>
        </p:blipFill>
        <p:spPr>
          <a:xfrm>
            <a:off x="8285971" y="0"/>
            <a:ext cx="390602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8"/>
          <p:cNvSpPr txBox="1"/>
          <p:nvPr/>
        </p:nvSpPr>
        <p:spPr>
          <a:xfrm>
            <a:off x="478608" y="278221"/>
            <a:ext cx="10455616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</a:pPr>
            <a:r>
              <a:rPr b="0" i="0" lang="no-NO" sz="12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Klikk for å legge til tittel/tema</a:t>
            </a:r>
            <a:endParaRPr b="0" i="0" sz="125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58" name="Google Shape;5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231653" y="0"/>
            <a:ext cx="187447" cy="605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re videoer">
  <p:cSld name="Fire videoer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9"/>
          <p:cNvSpPr txBox="1"/>
          <p:nvPr>
            <p:ph type="title"/>
          </p:nvPr>
        </p:nvSpPr>
        <p:spPr>
          <a:xfrm>
            <a:off x="478608" y="278221"/>
            <a:ext cx="10455616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1" name="Google Shape;61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0"/>
            <a:ext cx="187447" cy="605972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9"/>
          <p:cNvSpPr/>
          <p:nvPr>
            <p:ph idx="2" type="media"/>
          </p:nvPr>
        </p:nvSpPr>
        <p:spPr>
          <a:xfrm>
            <a:off x="2209800" y="1009650"/>
            <a:ext cx="3752850" cy="233045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63" name="Google Shape;63;p19"/>
          <p:cNvSpPr/>
          <p:nvPr>
            <p:ph idx="3" type="media"/>
          </p:nvPr>
        </p:nvSpPr>
        <p:spPr>
          <a:xfrm>
            <a:off x="6229350" y="1009650"/>
            <a:ext cx="3752850" cy="233045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64" name="Google Shape;64;p19"/>
          <p:cNvSpPr/>
          <p:nvPr>
            <p:ph idx="4" type="media"/>
          </p:nvPr>
        </p:nvSpPr>
        <p:spPr>
          <a:xfrm>
            <a:off x="2209800" y="3565527"/>
            <a:ext cx="3752850" cy="233045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65" name="Google Shape;65;p19"/>
          <p:cNvSpPr/>
          <p:nvPr>
            <p:ph idx="5" type="media"/>
          </p:nvPr>
        </p:nvSpPr>
        <p:spPr>
          <a:xfrm>
            <a:off x="6229350" y="3565526"/>
            <a:ext cx="3752850" cy="2330450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mt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og illustrasjon 1">
  <p:cSld name="Logo og illustrasjon 1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2"/>
          <p:cNvSpPr/>
          <p:nvPr/>
        </p:nvSpPr>
        <p:spPr>
          <a:xfrm>
            <a:off x="0" y="0"/>
            <a:ext cx="6096000" cy="6982691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rgbClr val="18393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t/>
            </a:r>
            <a:endParaRPr b="0" i="0" sz="450" u="none" cap="none" strike="noStrik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69" name="Google Shape;69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74564" y="2259228"/>
            <a:ext cx="2062462" cy="2339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66198" y="478885"/>
            <a:ext cx="6172900" cy="5892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 og innhold + bilde">
  <p:cSld name="Tittel og innhold + bilde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3"/>
          <p:cNvSpPr/>
          <p:nvPr/>
        </p:nvSpPr>
        <p:spPr>
          <a:xfrm>
            <a:off x="0" y="0"/>
            <a:ext cx="6096000" cy="6982691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rgbClr val="18393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t/>
            </a:r>
            <a:endParaRPr b="0" i="0" sz="450" u="none" cap="none" strike="noStrik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3" name="Google Shape;73;p23"/>
          <p:cNvSpPr txBox="1"/>
          <p:nvPr>
            <p:ph type="title"/>
          </p:nvPr>
        </p:nvSpPr>
        <p:spPr>
          <a:xfrm>
            <a:off x="867228" y="1437935"/>
            <a:ext cx="500363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350"/>
              <a:buFont typeface="Arial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3"/>
          <p:cNvSpPr txBox="1"/>
          <p:nvPr>
            <p:ph idx="1" type="body"/>
          </p:nvPr>
        </p:nvSpPr>
        <p:spPr>
          <a:xfrm>
            <a:off x="867229" y="3038792"/>
            <a:ext cx="5003635" cy="31210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Char char="•"/>
              <a:defRPr>
                <a:solidFill>
                  <a:schemeClr val="lt2"/>
                </a:solidFill>
              </a:defRPr>
            </a:lvl1pPr>
            <a:lvl2pPr indent="-3238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Char char="•"/>
              <a:defRPr>
                <a:solidFill>
                  <a:schemeClr val="lt2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Char char="▪"/>
              <a:defRPr>
                <a:solidFill>
                  <a:schemeClr val="lt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>
                <a:solidFill>
                  <a:schemeClr val="lt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3"/>
          <p:cNvSpPr/>
          <p:nvPr>
            <p:ph idx="2" type="pic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76" name="Google Shape;76;p23"/>
          <p:cNvSpPr txBox="1"/>
          <p:nvPr>
            <p:ph idx="3" type="body"/>
          </p:nvPr>
        </p:nvSpPr>
        <p:spPr>
          <a:xfrm>
            <a:off x="11428810" y="6030076"/>
            <a:ext cx="532637" cy="604087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SzPts val="1500"/>
              <a:buFont typeface="Arial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736">
          <p15:clr>
            <a:srgbClr val="9FCC3B"/>
          </p15:clr>
        </p15:guide>
        <p15:guide id="2" orient="horz" pos="2160">
          <p15:clr>
            <a:srgbClr val="9FCC3B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loverskrift" type="secHead">
  <p:cSld name="SECTION_HEADER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4"/>
          <p:cNvSpPr txBox="1"/>
          <p:nvPr>
            <p:ph type="title"/>
          </p:nvPr>
        </p:nvSpPr>
        <p:spPr>
          <a:xfrm>
            <a:off x="865188" y="1676401"/>
            <a:ext cx="10457657" cy="20431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384"/>
              <a:buFont typeface="Arial"/>
              <a:buNone/>
              <a:defRPr sz="6384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4"/>
          <p:cNvSpPr txBox="1"/>
          <p:nvPr>
            <p:ph idx="1" type="body"/>
          </p:nvPr>
        </p:nvSpPr>
        <p:spPr>
          <a:xfrm>
            <a:off x="870742" y="3987008"/>
            <a:ext cx="10457656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accent6"/>
              </a:buClr>
              <a:buSzPts val="2834"/>
              <a:buFont typeface="PT Sans"/>
              <a:buNone/>
              <a:defRPr sz="2834">
                <a:solidFill>
                  <a:schemeClr val="accent6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2000"/>
              <a:buFont typeface="PT Sans"/>
              <a:buNone/>
              <a:defRPr sz="2000">
                <a:solidFill>
                  <a:srgbClr val="8A959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A959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tat">
  <p:cSld name="Sita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5"/>
          <p:cNvSpPr txBox="1"/>
          <p:nvPr/>
        </p:nvSpPr>
        <p:spPr>
          <a:xfrm>
            <a:off x="292781" y="131280"/>
            <a:ext cx="986065" cy="39395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Arial"/>
              <a:buNone/>
            </a:pPr>
            <a:r>
              <a:rPr b="0" i="0" lang="no-NO" sz="25000" u="none" cap="none" strike="noStrik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5"/>
          <p:cNvSpPr txBox="1"/>
          <p:nvPr>
            <p:ph type="title"/>
          </p:nvPr>
        </p:nvSpPr>
        <p:spPr>
          <a:xfrm>
            <a:off x="1278846" y="827881"/>
            <a:ext cx="6537098" cy="309097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384"/>
              <a:buFont typeface="Arial"/>
              <a:buNone/>
              <a:defRPr sz="6384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5"/>
          <p:cNvSpPr txBox="1"/>
          <p:nvPr>
            <p:ph idx="1" type="body"/>
          </p:nvPr>
        </p:nvSpPr>
        <p:spPr>
          <a:xfrm>
            <a:off x="1583646" y="4553178"/>
            <a:ext cx="6537098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accent2"/>
              </a:buClr>
              <a:buSzPts val="2250"/>
              <a:buFont typeface="PT Sans"/>
              <a:buNone/>
              <a:defRPr sz="2250"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2000"/>
              <a:buFont typeface="PT Sans"/>
              <a:buNone/>
              <a:defRPr sz="2000">
                <a:solidFill>
                  <a:srgbClr val="8A959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A959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595"/>
              </a:buClr>
              <a:buSzPts val="1600"/>
              <a:buNone/>
              <a:defRPr sz="1600">
                <a:solidFill>
                  <a:srgbClr val="8A9595"/>
                </a:solidFill>
              </a:defRPr>
            </a:lvl9pPr>
          </a:lstStyle>
          <a:p/>
        </p:txBody>
      </p:sp>
      <p:sp>
        <p:nvSpPr>
          <p:cNvPr id="84" name="Google Shape;84;p25"/>
          <p:cNvSpPr txBox="1"/>
          <p:nvPr/>
        </p:nvSpPr>
        <p:spPr>
          <a:xfrm>
            <a:off x="1278846" y="4549550"/>
            <a:ext cx="458107" cy="4385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"/>
              <a:buFont typeface="Arial"/>
              <a:buNone/>
            </a:pPr>
            <a:r>
              <a:rPr b="0" i="0" lang="no-NO" sz="225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rPr>
              <a:t>–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 blå, en kolonne ">
  <p:cSld name="Bullets blå, en kolonne 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6"/>
          <p:cNvSpPr txBox="1"/>
          <p:nvPr>
            <p:ph type="title"/>
          </p:nvPr>
        </p:nvSpPr>
        <p:spPr>
          <a:xfrm>
            <a:off x="478608" y="278221"/>
            <a:ext cx="10455616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7" name="Google Shape;87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0"/>
            <a:ext cx="187447" cy="60597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6"/>
          <p:cNvSpPr txBox="1"/>
          <p:nvPr>
            <p:ph idx="1" type="body"/>
          </p:nvPr>
        </p:nvSpPr>
        <p:spPr>
          <a:xfrm>
            <a:off x="2293143" y="2060165"/>
            <a:ext cx="7555707" cy="4238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2427" lvl="0" marL="457200" algn="l">
              <a:lnSpc>
                <a:spcPct val="101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2265"/>
              <a:buFont typeface="PT Sans"/>
              <a:buChar char="•"/>
              <a:defRPr sz="2265"/>
            </a:lvl1pPr>
            <a:lvl2pPr indent="-372427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65"/>
              <a:buFont typeface="PT Sans"/>
              <a:buChar char="•"/>
              <a:defRPr sz="2265"/>
            </a:lvl2pPr>
            <a:lvl3pPr indent="-372427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65"/>
              <a:buChar char="▪"/>
              <a:defRPr sz="2265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, tre kolonner">
  <p:cSld name="Bullets, tre kolonn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7"/>
          <p:cNvSpPr txBox="1"/>
          <p:nvPr>
            <p:ph type="title"/>
          </p:nvPr>
        </p:nvSpPr>
        <p:spPr>
          <a:xfrm>
            <a:off x="478608" y="278221"/>
            <a:ext cx="10455616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91" name="Google Shape;91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0"/>
            <a:ext cx="187447" cy="605972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7"/>
          <p:cNvSpPr txBox="1"/>
          <p:nvPr>
            <p:ph idx="1" type="body"/>
          </p:nvPr>
        </p:nvSpPr>
        <p:spPr>
          <a:xfrm>
            <a:off x="1859756" y="2684621"/>
            <a:ext cx="2908188" cy="35291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043" lvl="0" marL="457200" algn="l">
              <a:lnSpc>
                <a:spcPct val="101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1pPr>
            <a:lvl2pPr indent="-344043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2pPr>
            <a:lvl3pPr indent="-344042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18"/>
              <a:buChar char="▪"/>
              <a:defRPr sz="1818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27"/>
          <p:cNvSpPr txBox="1"/>
          <p:nvPr>
            <p:ph idx="2" type="body"/>
          </p:nvPr>
        </p:nvSpPr>
        <p:spPr>
          <a:xfrm>
            <a:off x="4936784" y="2684621"/>
            <a:ext cx="2908188" cy="35291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043" lvl="0" marL="457200" algn="l">
              <a:lnSpc>
                <a:spcPct val="101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1pPr>
            <a:lvl2pPr indent="-344043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2pPr>
            <a:lvl3pPr indent="-344042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18"/>
              <a:buChar char="▪"/>
              <a:defRPr sz="1818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27"/>
          <p:cNvSpPr txBox="1"/>
          <p:nvPr>
            <p:ph idx="3" type="body"/>
          </p:nvPr>
        </p:nvSpPr>
        <p:spPr>
          <a:xfrm>
            <a:off x="8026037" y="2684621"/>
            <a:ext cx="2908188" cy="35291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4043" lvl="0" marL="457200" algn="l">
              <a:lnSpc>
                <a:spcPct val="101000"/>
              </a:lnSpc>
              <a:spcBef>
                <a:spcPts val="165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1pPr>
            <a:lvl2pPr indent="-344043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18"/>
              <a:buFont typeface="PT Sans"/>
              <a:buChar char="•"/>
              <a:defRPr sz="1818"/>
            </a:lvl2pPr>
            <a:lvl3pPr indent="-344042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18"/>
              <a:buChar char="▪"/>
              <a:defRPr sz="1818"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 og innhold + illustrasjon">
  <p:cSld name="Tittel og innhold + illustrasjon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5"/>
          <p:cNvSpPr/>
          <p:nvPr/>
        </p:nvSpPr>
        <p:spPr>
          <a:xfrm>
            <a:off x="0" y="0"/>
            <a:ext cx="6096000" cy="6982691"/>
          </a:xfrm>
          <a:prstGeom prst="rect">
            <a:avLst/>
          </a:prstGeom>
          <a:solidFill>
            <a:schemeClr val="dk2"/>
          </a:solidFill>
          <a:ln cap="flat" cmpd="sng" w="12700">
            <a:solidFill>
              <a:srgbClr val="18393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"/>
              <a:buFont typeface="Arial"/>
              <a:buNone/>
            </a:pPr>
            <a:r>
              <a:t/>
            </a:r>
            <a:endParaRPr b="0" i="0" sz="450" u="none" cap="none" strike="noStrike">
              <a:solidFill>
                <a:schemeClr val="l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1" name="Google Shape;21;p15"/>
          <p:cNvSpPr txBox="1"/>
          <p:nvPr>
            <p:ph type="title"/>
          </p:nvPr>
        </p:nvSpPr>
        <p:spPr>
          <a:xfrm>
            <a:off x="867228" y="1437935"/>
            <a:ext cx="500363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350"/>
              <a:buFont typeface="Arial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5"/>
          <p:cNvSpPr txBox="1"/>
          <p:nvPr>
            <p:ph idx="1" type="body"/>
          </p:nvPr>
        </p:nvSpPr>
        <p:spPr>
          <a:xfrm>
            <a:off x="867229" y="3038792"/>
            <a:ext cx="5003635" cy="31210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Char char="•"/>
              <a:defRPr>
                <a:solidFill>
                  <a:schemeClr val="lt2"/>
                </a:solidFill>
              </a:defRPr>
            </a:lvl1pPr>
            <a:lvl2pPr indent="-3238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Char char="•"/>
              <a:defRPr>
                <a:solidFill>
                  <a:schemeClr val="lt2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Char char="▪"/>
              <a:defRPr>
                <a:solidFill>
                  <a:schemeClr val="lt2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>
                <a:solidFill>
                  <a:schemeClr val="lt2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736">
          <p15:clr>
            <a:srgbClr val="9FCC3B"/>
          </p15:clr>
        </p15:guide>
        <p15:guide id="2" orient="horz" pos="2160">
          <p15:clr>
            <a:srgbClr val="9FCC3B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video">
  <p:cSld name="En video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8"/>
          <p:cNvSpPr txBox="1"/>
          <p:nvPr>
            <p:ph type="title"/>
          </p:nvPr>
        </p:nvSpPr>
        <p:spPr>
          <a:xfrm>
            <a:off x="478608" y="278221"/>
            <a:ext cx="10455616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97" name="Google Shape;97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0"/>
            <a:ext cx="187447" cy="605972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8"/>
          <p:cNvSpPr/>
          <p:nvPr>
            <p:ph idx="2" type="media"/>
          </p:nvPr>
        </p:nvSpPr>
        <p:spPr>
          <a:xfrm>
            <a:off x="1786371" y="1014818"/>
            <a:ext cx="8583757" cy="4828364"/>
          </a:xfrm>
          <a:prstGeom prst="roundRect">
            <a:avLst>
              <a:gd fmla="val 2965" name="adj"/>
            </a:avLst>
          </a:prstGeom>
          <a:solidFill>
            <a:srgbClr val="BFBFB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7F7F7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ldekkende bilde">
  <p:cSld name="Heldekkende bilde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9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5A5A5"/>
          </a:solidFill>
          <a:ln>
            <a:noFill/>
          </a:ln>
        </p:spPr>
      </p:sp>
      <p:sp>
        <p:nvSpPr>
          <p:cNvPr id="101" name="Google Shape;101;p29"/>
          <p:cNvSpPr txBox="1"/>
          <p:nvPr>
            <p:ph idx="1" type="body"/>
          </p:nvPr>
        </p:nvSpPr>
        <p:spPr>
          <a:xfrm>
            <a:off x="11428810" y="6030076"/>
            <a:ext cx="532637" cy="604087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SzPts val="1500"/>
              <a:buFont typeface="Arial"/>
              <a:buNone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5736">
          <p15:clr>
            <a:srgbClr val="9FCC3B"/>
          </p15:clr>
        </p15:guide>
        <p15:guide id="2" orient="horz" pos="2160">
          <p15:clr>
            <a:srgbClr val="9FCC3B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re tittel">
  <p:cSld name="Bare tittel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0"/>
          <p:cNvSpPr txBox="1"/>
          <p:nvPr>
            <p:ph type="title"/>
          </p:nvPr>
        </p:nvSpPr>
        <p:spPr>
          <a:xfrm>
            <a:off x="478608" y="278221"/>
            <a:ext cx="10455616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  <a:defRPr sz="1250">
                <a:latin typeface="PT Sans"/>
                <a:ea typeface="PT Sans"/>
                <a:cs typeface="PT Sans"/>
                <a:sym typeface="PT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04" name="Google Shape;104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10800000">
            <a:off x="231653" y="0"/>
            <a:ext cx="187447" cy="605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+ bilde 1">
  <p:cSld name="Tekst + bilde 1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1"/>
          <p:cNvSpPr txBox="1"/>
          <p:nvPr>
            <p:ph type="title"/>
          </p:nvPr>
        </p:nvSpPr>
        <p:spPr>
          <a:xfrm>
            <a:off x="482700" y="1123112"/>
            <a:ext cx="3177200" cy="23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9pPr>
          </a:lstStyle>
          <a:p/>
        </p:txBody>
      </p:sp>
      <p:pic>
        <p:nvPicPr>
          <p:cNvPr id="107" name="Google Shape;107;p31"/>
          <p:cNvPicPr preferRelativeResize="0"/>
          <p:nvPr/>
        </p:nvPicPr>
        <p:blipFill rotWithShape="1">
          <a:blip r:embed="rId2">
            <a:alphaModFix/>
          </a:blip>
          <a:srcRect b="10899" l="793" r="1533" t="22301"/>
          <a:stretch/>
        </p:blipFill>
        <p:spPr>
          <a:xfrm>
            <a:off x="4153989" y="1"/>
            <a:ext cx="8038011" cy="6872569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31"/>
          <p:cNvSpPr txBox="1"/>
          <p:nvPr>
            <p:ph idx="1" type="subTitle"/>
          </p:nvPr>
        </p:nvSpPr>
        <p:spPr>
          <a:xfrm>
            <a:off x="469267" y="3250078"/>
            <a:ext cx="3064800" cy="29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PT Sans"/>
              <a:buNone/>
              <a:defRPr sz="1867"/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109" name="Google Shape;109;p31"/>
          <p:cNvSpPr txBox="1"/>
          <p:nvPr/>
        </p:nvSpPr>
        <p:spPr>
          <a:xfrm>
            <a:off x="478608" y="278221"/>
            <a:ext cx="10455616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PT Sans"/>
              <a:buNone/>
            </a:pPr>
            <a:r>
              <a:rPr b="0" i="0" lang="no-NO" sz="125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Klikk for å legge til tittel/tema</a:t>
            </a:r>
            <a:endParaRPr b="0" i="0" sz="125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10" name="Google Shape;11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231653" y="0"/>
            <a:ext cx="187447" cy="605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og faktaboks">
  <p:cSld name="Tekst og faktaboks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2"/>
          <p:cNvSpPr txBox="1"/>
          <p:nvPr>
            <p:ph type="title"/>
          </p:nvPr>
        </p:nvSpPr>
        <p:spPr>
          <a:xfrm>
            <a:off x="483564" y="722867"/>
            <a:ext cx="6758000" cy="23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9pPr>
          </a:lstStyle>
          <a:p/>
        </p:txBody>
      </p:sp>
      <p:sp>
        <p:nvSpPr>
          <p:cNvPr id="113" name="Google Shape;113;p32"/>
          <p:cNvSpPr/>
          <p:nvPr/>
        </p:nvSpPr>
        <p:spPr>
          <a:xfrm>
            <a:off x="8198400" y="-97533"/>
            <a:ext cx="4124400" cy="7021200"/>
          </a:xfrm>
          <a:prstGeom prst="rect">
            <a:avLst/>
          </a:prstGeom>
          <a:solidFill>
            <a:srgbClr val="0A505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T Sans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4" name="Google Shape;114;p32"/>
          <p:cNvSpPr txBox="1"/>
          <p:nvPr>
            <p:ph idx="1" type="subTitle"/>
          </p:nvPr>
        </p:nvSpPr>
        <p:spPr>
          <a:xfrm>
            <a:off x="8603033" y="879400"/>
            <a:ext cx="3368400" cy="49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1867"/>
              <a:buFont typeface="PT Sans"/>
              <a:buNone/>
              <a:defRPr sz="1867">
                <a:solidFill>
                  <a:srgbClr val="F3EDEB"/>
                </a:solidFill>
              </a:defRPr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  <p:sp>
        <p:nvSpPr>
          <p:cNvPr id="115" name="Google Shape;115;p32"/>
          <p:cNvSpPr txBox="1"/>
          <p:nvPr>
            <p:ph idx="2" type="subTitle"/>
          </p:nvPr>
        </p:nvSpPr>
        <p:spPr>
          <a:xfrm>
            <a:off x="469267" y="2240233"/>
            <a:ext cx="6758000" cy="29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PT Sans"/>
              <a:buNone/>
              <a:defRPr sz="1867"/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og faktaboks 1">
  <p:cSld name="Tekst og faktaboks 1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3"/>
          <p:cNvSpPr txBox="1"/>
          <p:nvPr>
            <p:ph type="title"/>
          </p:nvPr>
        </p:nvSpPr>
        <p:spPr>
          <a:xfrm>
            <a:off x="483564" y="722867"/>
            <a:ext cx="6758000" cy="23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6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EDEB"/>
              </a:buClr>
              <a:buSzPts val="3000"/>
              <a:buNone/>
              <a:defRPr>
                <a:solidFill>
                  <a:srgbClr val="F3EDEB"/>
                </a:solidFill>
              </a:defRPr>
            </a:lvl9pPr>
          </a:lstStyle>
          <a:p/>
        </p:txBody>
      </p:sp>
      <p:sp>
        <p:nvSpPr>
          <p:cNvPr id="118" name="Google Shape;118;p33"/>
          <p:cNvSpPr txBox="1"/>
          <p:nvPr>
            <p:ph idx="1" type="subTitle"/>
          </p:nvPr>
        </p:nvSpPr>
        <p:spPr>
          <a:xfrm>
            <a:off x="469267" y="2240233"/>
            <a:ext cx="6758000" cy="29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7"/>
              <a:buFont typeface="PT Sans"/>
              <a:buNone/>
              <a:defRPr sz="1867"/>
            </a:lvl1pPr>
            <a:lvl2pPr lvl="1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lvl="2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500"/>
              <a:buNone/>
              <a:defRPr/>
            </a:lvl5pPr>
            <a:lvl6pPr lvl="5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bilder" type="twoColTx">
  <p:cSld name="TITLE_AND_TWO_COLUMNS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34"/>
          <p:cNvPicPr preferRelativeResize="0"/>
          <p:nvPr/>
        </p:nvPicPr>
        <p:blipFill rotWithShape="1">
          <a:blip r:embed="rId2">
            <a:alphaModFix/>
          </a:blip>
          <a:srcRect b="0" l="0" r="55057" t="0"/>
          <a:stretch/>
        </p:blipFill>
        <p:spPr>
          <a:xfrm>
            <a:off x="8198400" y="106634"/>
            <a:ext cx="3906029" cy="6659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4"/>
          <p:cNvPicPr preferRelativeResize="0"/>
          <p:nvPr/>
        </p:nvPicPr>
        <p:blipFill rotWithShape="1">
          <a:blip r:embed="rId2">
            <a:alphaModFix/>
          </a:blip>
          <a:srcRect b="0" l="13007" r="13000" t="0"/>
          <a:stretch/>
        </p:blipFill>
        <p:spPr>
          <a:xfrm>
            <a:off x="87571" y="113702"/>
            <a:ext cx="7965197" cy="66451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t bilde som inneholder natur, flygende, utendørs, fugl&#10;&#10;Automatisk generert beskrivelse" id="122" name="Google Shape;122;p34"/>
          <p:cNvPicPr preferRelativeResize="0"/>
          <p:nvPr/>
        </p:nvPicPr>
        <p:blipFill rotWithShape="1">
          <a:blip r:embed="rId3">
            <a:alphaModFix/>
          </a:blip>
          <a:srcRect b="18276" l="0" r="0" t="12856"/>
          <a:stretch/>
        </p:blipFill>
        <p:spPr>
          <a:xfrm>
            <a:off x="87570" y="99133"/>
            <a:ext cx="7965197" cy="66451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t bilde som inneholder natur, flygende, utendørs, fugl&#10;&#10;Automatisk generert beskrivelse" id="123" name="Google Shape;123;p34"/>
          <p:cNvPicPr preferRelativeResize="0"/>
          <p:nvPr/>
        </p:nvPicPr>
        <p:blipFill rotWithShape="1">
          <a:blip r:embed="rId4">
            <a:alphaModFix/>
          </a:blip>
          <a:srcRect b="1887" l="30212" r="0" t="318"/>
          <a:stretch/>
        </p:blipFill>
        <p:spPr>
          <a:xfrm>
            <a:off x="8196224" y="113702"/>
            <a:ext cx="3906029" cy="6630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vslutning">
  <p:cSld name="Avslutning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5"/>
          <p:cNvSpPr txBox="1"/>
          <p:nvPr>
            <p:ph type="title"/>
          </p:nvPr>
        </p:nvSpPr>
        <p:spPr>
          <a:xfrm>
            <a:off x="867228" y="2525352"/>
            <a:ext cx="1045561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958"/>
              <a:buFont typeface="Arial"/>
              <a:buNone/>
              <a:defRPr sz="6958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26" name="Google Shape;126;p35"/>
          <p:cNvGrpSpPr/>
          <p:nvPr/>
        </p:nvGrpSpPr>
        <p:grpSpPr>
          <a:xfrm>
            <a:off x="5841207" y="5235509"/>
            <a:ext cx="509587" cy="256754"/>
            <a:chOff x="11790759" y="10525607"/>
            <a:chExt cx="802482" cy="404328"/>
          </a:xfrm>
        </p:grpSpPr>
        <p:pic>
          <p:nvPicPr>
            <p:cNvPr id="127" name="Google Shape;127;p3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1790759" y="10525607"/>
              <a:ext cx="401241" cy="4043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p3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2192000" y="10525607"/>
              <a:ext cx="401241" cy="4043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9" name="Google Shape;129;p35"/>
          <p:cNvSpPr txBox="1"/>
          <p:nvPr>
            <p:ph idx="1" type="body"/>
          </p:nvPr>
        </p:nvSpPr>
        <p:spPr>
          <a:xfrm>
            <a:off x="1454150" y="5621055"/>
            <a:ext cx="9232900" cy="6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tellysbilde" showMasterSp="0">
  <p:cSld name="Tittellysbilde">
    <p:bg>
      <p:bgPr>
        <a:solidFill>
          <a:schemeClr val="dk2"/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6"/>
          <p:cNvSpPr txBox="1"/>
          <p:nvPr>
            <p:ph type="ctrTitle"/>
          </p:nvPr>
        </p:nvSpPr>
        <p:spPr>
          <a:xfrm>
            <a:off x="857250" y="1652134"/>
            <a:ext cx="104775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84"/>
              <a:buFont typeface="Arial"/>
              <a:buNone/>
              <a:defRPr sz="6384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5" name="Google Shape;25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28810" y="6030076"/>
            <a:ext cx="532637" cy="60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5679949" y="5073774"/>
            <a:ext cx="831457" cy="427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lpasset utforming">
  <p:cSld name="AUTOLAYOUT">
    <p:bg>
      <p:bgPr>
        <a:solidFill>
          <a:srgbClr val="FFFFFF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16f4699036e_0_9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g16f4699036e_0_91"/>
          <p:cNvSpPr txBox="1"/>
          <p:nvPr>
            <p:ph type="ctrTitle"/>
          </p:nvPr>
        </p:nvSpPr>
        <p:spPr>
          <a:xfrm>
            <a:off x="2450100" y="1668700"/>
            <a:ext cx="7261200" cy="35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0" name="Google Shape;30;g16f4699036e_0_9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lpasset utforming 3">
  <p:cSld name="AUTOLAYOUT_3">
    <p:bg>
      <p:bgPr>
        <a:solidFill>
          <a:srgbClr val="FFFFFF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16f4699036e_0_16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g16f4699036e_0_164"/>
          <p:cNvSpPr txBox="1"/>
          <p:nvPr>
            <p:ph type="ctrTitle"/>
          </p:nvPr>
        </p:nvSpPr>
        <p:spPr>
          <a:xfrm>
            <a:off x="2450100" y="1668700"/>
            <a:ext cx="7261200" cy="35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4" name="Google Shape;34;g16f4699036e_0_16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lpasset utforming 1">
  <p:cSld name="AUTOLAYOUT_1">
    <p:bg>
      <p:bgPr>
        <a:solidFill>
          <a:srgbClr val="FFFFFF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16f4699036e_0_1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g16f4699036e_0_130"/>
          <p:cNvSpPr txBox="1"/>
          <p:nvPr>
            <p:ph type="ctrTitle"/>
          </p:nvPr>
        </p:nvSpPr>
        <p:spPr>
          <a:xfrm>
            <a:off x="2450100" y="1668700"/>
            <a:ext cx="7261200" cy="35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8" name="Google Shape;38;g16f4699036e_0_13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lpasset utforming 2">
  <p:cSld name="AUTOLAYOUT_2">
    <p:bg>
      <p:bgPr>
        <a:solidFill>
          <a:srgbClr val="FFFFFF"/>
        </a:solidFill>
      </p:bgPr>
    </p:bg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16f4699036e_0_14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g16f4699036e_0_145"/>
          <p:cNvSpPr txBox="1"/>
          <p:nvPr>
            <p:ph type="ctrTitle"/>
          </p:nvPr>
        </p:nvSpPr>
        <p:spPr>
          <a:xfrm>
            <a:off x="2450100" y="1668700"/>
            <a:ext cx="7261200" cy="35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None/>
              <a:defRPr b="1" sz="53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2" name="Google Shape;42;g16f4699036e_0_14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og illustrasjon 2" showMasterSp="0">
  <p:cSld name="Logo og illustrasjon 2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5998" y="1982784"/>
            <a:ext cx="2128340" cy="241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38517" y="369573"/>
            <a:ext cx="6172900" cy="5892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llustrasjon og tekst" showMasterSp="0">
  <p:cSld name="Illustrasjon og teks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4"/>
          <p:cNvSpPr txBox="1"/>
          <p:nvPr>
            <p:ph idx="1" type="body"/>
          </p:nvPr>
        </p:nvSpPr>
        <p:spPr>
          <a:xfrm>
            <a:off x="7039429" y="2507932"/>
            <a:ext cx="4283416" cy="29646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15"/>
              <a:buFont typeface="Arial"/>
              <a:buNone/>
              <a:defRPr sz="241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None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▪"/>
              <a:defRPr/>
            </a:lvl3pPr>
            <a:lvl4pPr indent="-228600" lvl="3" marL="182880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48" name="Google Shape;48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5086" y="0"/>
            <a:ext cx="6979630" cy="6662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theme" Target="../theme/theme1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/>
          <p:nvPr>
            <p:ph type="title"/>
          </p:nvPr>
        </p:nvSpPr>
        <p:spPr>
          <a:xfrm>
            <a:off x="867228" y="1437935"/>
            <a:ext cx="10455616" cy="1325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50"/>
              <a:buFont typeface="Arial"/>
              <a:buNone/>
              <a:defRPr b="0" i="0" sz="4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2"/>
          <p:cNvSpPr txBox="1"/>
          <p:nvPr>
            <p:ph idx="1" type="body"/>
          </p:nvPr>
        </p:nvSpPr>
        <p:spPr>
          <a:xfrm>
            <a:off x="867229" y="3038792"/>
            <a:ext cx="10455616" cy="31210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3850" lvl="0" marL="457200" marR="0" rtl="0" algn="l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PT Sans"/>
              <a:buChar char="•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"/>
              <a:buChar char="▪"/>
              <a:defRPr b="0" i="0" sz="15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8" name="Google Shape;8;p12"/>
          <p:cNvSpPr txBox="1"/>
          <p:nvPr>
            <p:ph idx="10" type="dt"/>
          </p:nvPr>
        </p:nvSpPr>
        <p:spPr>
          <a:xfrm>
            <a:off x="1525191" y="6499227"/>
            <a:ext cx="742667" cy="2444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9" name="Google Shape;9;p12"/>
          <p:cNvSpPr txBox="1"/>
          <p:nvPr>
            <p:ph idx="11" type="ftr"/>
          </p:nvPr>
        </p:nvSpPr>
        <p:spPr>
          <a:xfrm>
            <a:off x="2505075" y="6499227"/>
            <a:ext cx="4114800" cy="2444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  <p:sp>
        <p:nvSpPr>
          <p:cNvPr id="10" name="Google Shape;10;p12"/>
          <p:cNvSpPr txBox="1"/>
          <p:nvPr>
            <p:ph idx="12" type="sldNum"/>
          </p:nvPr>
        </p:nvSpPr>
        <p:spPr>
          <a:xfrm>
            <a:off x="857250" y="6499227"/>
            <a:ext cx="543379" cy="2444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  <p:pic>
        <p:nvPicPr>
          <p:cNvPr id="11" name="Google Shape;11;p12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1428810" y="6030076"/>
            <a:ext cx="532637" cy="60408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840">
          <p15:clr>
            <a:srgbClr val="F26B43"/>
          </p15:clr>
        </p15:guide>
        <p15:guide id="2" pos="540">
          <p15:clr>
            <a:srgbClr val="F26B43"/>
          </p15:clr>
        </p15:guide>
        <p15:guide id="3" pos="713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5.png"/><Relationship Id="rId5" Type="http://schemas.openxmlformats.org/officeDocument/2006/relationships/image" Target="../media/image23.png"/><Relationship Id="rId6" Type="http://schemas.openxmlformats.org/officeDocument/2006/relationships/image" Target="../media/image2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27.png"/><Relationship Id="rId5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Relationship Id="rId4" Type="http://schemas.openxmlformats.org/officeDocument/2006/relationships/image" Target="../media/image24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29.png"/><Relationship Id="rId8" Type="http://schemas.openxmlformats.org/officeDocument/2006/relationships/image" Target="../media/image2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sortere.no/tips/slikgjordudet#syltetoyglass" TargetMode="External"/><Relationship Id="rId4" Type="http://schemas.openxmlformats.org/officeDocument/2006/relationships/image" Target="../media/image1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miljoskole.loop.no/" TargetMode="External"/><Relationship Id="rId4" Type="http://schemas.openxmlformats.org/officeDocument/2006/relationships/image" Target="../media/image11.png"/><Relationship Id="rId5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miljoskole.loop.no/ressurser/hvorfor-resirkulere-glass-og-metallemballasje-2/" TargetMode="External"/><Relationship Id="rId4" Type="http://schemas.openxmlformats.org/officeDocument/2006/relationships/image" Target="../media/image19.png"/><Relationship Id="rId5" Type="http://schemas.openxmlformats.org/officeDocument/2006/relationships/hyperlink" Target="https://miljoskole.loop.no/ressurser/glassogmetallfilm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24.png"/><Relationship Id="rId5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png"/><Relationship Id="rId4" Type="http://schemas.openxmlformats.org/officeDocument/2006/relationships/image" Target="../media/image4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28.png"/><Relationship Id="rId5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t bilde som inneholder bord, sitter, liten, stor&#10;&#10;Automatisk generert beskrivelse" id="134" name="Google Shape;134;g18c8e55757b_0_12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1748" y="934289"/>
            <a:ext cx="3997674" cy="394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18c8e55757b_0_1296"/>
          <p:cNvSpPr txBox="1"/>
          <p:nvPr>
            <p:ph idx="4294967295" type="title"/>
          </p:nvPr>
        </p:nvSpPr>
        <p:spPr>
          <a:xfrm>
            <a:off x="3448224" y="1960400"/>
            <a:ext cx="7982100" cy="2533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5000">
                <a:solidFill>
                  <a:schemeClr val="accent6"/>
                </a:solidFill>
              </a:rPr>
              <a:t>Hvorfor resirkulere glass- og metallemballasje? </a:t>
            </a:r>
            <a:endParaRPr sz="5000">
              <a:solidFill>
                <a:schemeClr val="accent6"/>
              </a:solidFill>
            </a:endParaRPr>
          </a:p>
        </p:txBody>
      </p:sp>
      <p:sp>
        <p:nvSpPr>
          <p:cNvPr id="136" name="Google Shape;136;g18c8e55757b_0_1296"/>
          <p:cNvSpPr txBox="1"/>
          <p:nvPr>
            <p:ph idx="4294967295" type="body"/>
          </p:nvPr>
        </p:nvSpPr>
        <p:spPr>
          <a:xfrm>
            <a:off x="5779106" y="4529379"/>
            <a:ext cx="9232800" cy="1236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50"/>
              </a:spcBef>
              <a:spcAft>
                <a:spcPts val="0"/>
              </a:spcAft>
              <a:buNone/>
            </a:pPr>
            <a:r>
              <a:rPr lang="no-NO">
                <a:solidFill>
                  <a:schemeClr val="accent6"/>
                </a:solidFill>
              </a:rPr>
              <a:t>Undervisningsopplegg i tre deler; </a:t>
            </a:r>
            <a:br>
              <a:rPr lang="no-NO">
                <a:solidFill>
                  <a:schemeClr val="accent6"/>
                </a:solidFill>
              </a:rPr>
            </a:br>
            <a:r>
              <a:rPr lang="no-NO">
                <a:solidFill>
                  <a:schemeClr val="accent6"/>
                </a:solidFill>
              </a:rPr>
              <a:t>refleksjonsspørsmål, minidokumentar og svar.</a:t>
            </a:r>
            <a:endParaRPr>
              <a:solidFill>
                <a:schemeClr val="accent6"/>
              </a:solidFill>
            </a:endParaRPr>
          </a:p>
          <a:p>
            <a:pPr indent="0" lvl="0" marL="0" rtl="0" algn="l">
              <a:spcBef>
                <a:spcPts val="245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6"/>
              </a:solidFill>
            </a:endParaRPr>
          </a:p>
        </p:txBody>
      </p:sp>
      <p:pic>
        <p:nvPicPr>
          <p:cNvPr id="137" name="Google Shape;137;g18c8e55757b_0_12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79079" y="3902286"/>
            <a:ext cx="274126" cy="27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18c8e55757b_0_12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19592" y="3902286"/>
            <a:ext cx="274126" cy="27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18c8e55757b_0_12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9326" y="2017426"/>
            <a:ext cx="1889950" cy="186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18c8e55757b_0_12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50175" y="3884700"/>
            <a:ext cx="1993325" cy="112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8c8e55757b_0_124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>
                <a:solidFill>
                  <a:schemeClr val="dk2"/>
                </a:solidFill>
              </a:rPr>
              <a:t>Hvorfor resirkulere glass- og metallemballasje?</a:t>
            </a:r>
            <a:endParaRPr/>
          </a:p>
        </p:txBody>
      </p:sp>
      <p:sp>
        <p:nvSpPr>
          <p:cNvPr id="219" name="Google Shape;219;g18c8e55757b_0_124"/>
          <p:cNvSpPr txBox="1"/>
          <p:nvPr/>
        </p:nvSpPr>
        <p:spPr>
          <a:xfrm>
            <a:off x="6151025" y="1347900"/>
            <a:ext cx="4947600" cy="41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600">
                <a:solidFill>
                  <a:schemeClr val="accent1"/>
                </a:solidFill>
                <a:latin typeface="PT Sans"/>
                <a:ea typeface="PT Sans"/>
                <a:cs typeface="PT Sans"/>
                <a:sym typeface="PT Sans"/>
              </a:rPr>
              <a:t>Glass lages av smeltet sand.</a:t>
            </a:r>
            <a:br>
              <a:rPr lang="no-NO" sz="1600">
                <a:solidFill>
                  <a:schemeClr val="accent1"/>
                </a:solidFill>
                <a:latin typeface="PT Sans"/>
                <a:ea typeface="PT Sans"/>
                <a:cs typeface="PT Sans"/>
                <a:sym typeface="PT Sans"/>
              </a:rPr>
            </a:br>
            <a:endParaRPr sz="1600">
              <a:solidFill>
                <a:schemeClr val="accen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600">
                <a:solidFill>
                  <a:schemeClr val="accent1"/>
                </a:solidFill>
                <a:latin typeface="PT Sans"/>
                <a:ea typeface="PT Sans"/>
                <a:cs typeface="PT Sans"/>
                <a:sym typeface="PT Sans"/>
              </a:rPr>
              <a:t>Sand er den naturressursen vi bruker nest mest av (vann er på førsteplass 🥇).</a:t>
            </a:r>
            <a:br>
              <a:rPr lang="no-NO" sz="1600">
                <a:solidFill>
                  <a:schemeClr val="accent1"/>
                </a:solidFill>
                <a:latin typeface="PT Sans"/>
                <a:ea typeface="PT Sans"/>
                <a:cs typeface="PT Sans"/>
                <a:sym typeface="PT Sans"/>
              </a:rPr>
            </a:br>
            <a:endParaRPr sz="1600">
              <a:solidFill>
                <a:schemeClr val="accen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600">
                <a:solidFill>
                  <a:schemeClr val="accent1"/>
                </a:solidFill>
                <a:latin typeface="PT Sans"/>
                <a:ea typeface="PT Sans"/>
                <a:cs typeface="PT Sans"/>
                <a:sym typeface="PT Sans"/>
              </a:rPr>
              <a:t>Store byer får mye av skylda for at vi bruker så mye sand. Dubai for eksempel, er laget av betong og glass, og sand er hovedingrediensen i begge.</a:t>
            </a:r>
            <a:br>
              <a:rPr lang="no-NO" sz="1600">
                <a:solidFill>
                  <a:schemeClr val="accent1"/>
                </a:solidFill>
                <a:latin typeface="PT Sans"/>
                <a:ea typeface="PT Sans"/>
                <a:cs typeface="PT Sans"/>
                <a:sym typeface="PT Sans"/>
              </a:rPr>
            </a:br>
            <a:endParaRPr sz="1600">
              <a:solidFill>
                <a:schemeClr val="accen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600">
                <a:solidFill>
                  <a:schemeClr val="accent1"/>
                </a:solidFill>
                <a:latin typeface="PT Sans"/>
                <a:ea typeface="PT Sans"/>
                <a:cs typeface="PT Sans"/>
                <a:sym typeface="PT Sans"/>
              </a:rPr>
              <a:t>Leverer vi inn glassemballasje, kan materialene brukes på nytt, i stedet for at vi må lage ny glassemballasje fra sand.</a:t>
            </a:r>
            <a:br>
              <a:rPr lang="no-NO" sz="1600">
                <a:solidFill>
                  <a:schemeClr val="accent1"/>
                </a:solidFill>
                <a:latin typeface="PT Sans"/>
                <a:ea typeface="PT Sans"/>
                <a:cs typeface="PT Sans"/>
                <a:sym typeface="PT Sans"/>
              </a:rPr>
            </a:br>
            <a:endParaRPr sz="1600">
              <a:solidFill>
                <a:schemeClr val="accen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600">
                <a:solidFill>
                  <a:schemeClr val="accent1"/>
                </a:solidFill>
                <a:latin typeface="PT Sans"/>
                <a:ea typeface="PT Sans"/>
                <a:cs typeface="PT Sans"/>
                <a:sym typeface="PT Sans"/>
              </a:rPr>
              <a:t>I en farget glass flaske er det 90 % resirkulert glass.</a:t>
            </a:r>
            <a:br>
              <a:rPr lang="no-NO" sz="1600">
                <a:solidFill>
                  <a:schemeClr val="accent1"/>
                </a:solidFill>
                <a:latin typeface="PT Sans"/>
                <a:ea typeface="PT Sans"/>
                <a:cs typeface="PT Sans"/>
                <a:sym typeface="PT Sans"/>
              </a:rPr>
            </a:br>
            <a:endParaRPr sz="1600">
              <a:solidFill>
                <a:schemeClr val="accen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600">
                <a:solidFill>
                  <a:schemeClr val="accent1"/>
                </a:solidFill>
                <a:latin typeface="PT Sans"/>
                <a:ea typeface="PT Sans"/>
                <a:cs typeface="PT Sans"/>
                <a:sym typeface="PT Sans"/>
              </a:rPr>
              <a:t>I en klar glassflaske er det 70 % resirkulert glass.</a:t>
            </a:r>
            <a:endParaRPr sz="1600">
              <a:solidFill>
                <a:schemeClr val="accen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220" name="Google Shape;220;g18c8e55757b_0_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8651" y="1457263"/>
            <a:ext cx="259610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18c8e55757b_0_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5208" y="2025926"/>
            <a:ext cx="259602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18c8e55757b_0_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8658" y="2727938"/>
            <a:ext cx="259602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18c8e55757b_0_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8658" y="3703263"/>
            <a:ext cx="259602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18c8e55757b_0_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5208" y="4627188"/>
            <a:ext cx="259602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g18c8e55757b_0_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8658" y="5141538"/>
            <a:ext cx="259602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g18c8e55757b_0_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8362" y="1718856"/>
            <a:ext cx="3240800" cy="32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g18c8e55757b_0_1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68884" y="3636689"/>
            <a:ext cx="1717725" cy="169714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g18c8e55757b_0_124"/>
          <p:cNvSpPr txBox="1"/>
          <p:nvPr>
            <p:ph idx="4294967295" type="ctrTitle"/>
          </p:nvPr>
        </p:nvSpPr>
        <p:spPr>
          <a:xfrm>
            <a:off x="6159275" y="1040625"/>
            <a:ext cx="4891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rPr lang="no-NO" sz="1500">
                <a:solidFill>
                  <a:schemeClr val="accent6"/>
                </a:solidFill>
              </a:rPr>
              <a:t>Svar:</a:t>
            </a:r>
            <a:endParaRPr sz="2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t/>
            </a:r>
            <a:endParaRPr sz="2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g18c8e55757b_0_108"/>
          <p:cNvPicPr preferRelativeResize="0"/>
          <p:nvPr/>
        </p:nvPicPr>
        <p:blipFill rotWithShape="1">
          <a:blip r:embed="rId3">
            <a:alphaModFix/>
          </a:blip>
          <a:srcRect b="-27814" l="5659" r="9" t="3141"/>
          <a:stretch/>
        </p:blipFill>
        <p:spPr>
          <a:xfrm>
            <a:off x="0" y="0"/>
            <a:ext cx="12192000" cy="9063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g18c8e55757b_0_108"/>
          <p:cNvSpPr/>
          <p:nvPr/>
        </p:nvSpPr>
        <p:spPr>
          <a:xfrm>
            <a:off x="3805050" y="2154702"/>
            <a:ext cx="4581900" cy="254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g18c8e55757b_0_108"/>
          <p:cNvSpPr txBox="1"/>
          <p:nvPr>
            <p:ph idx="4294967295" type="ctrTitle"/>
          </p:nvPr>
        </p:nvSpPr>
        <p:spPr>
          <a:xfrm>
            <a:off x="3650100" y="2493409"/>
            <a:ext cx="4891800" cy="187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rPr lang="no-NO" sz="1600">
                <a:solidFill>
                  <a:schemeClr val="accent6"/>
                </a:solidFill>
              </a:rPr>
              <a:t>Spørsmål 4</a:t>
            </a:r>
            <a:endParaRPr sz="1600">
              <a:solidFill>
                <a:schemeClr val="accent6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rPr lang="no-NO" sz="2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Hva kan resirkuleres </a:t>
            </a:r>
            <a:br>
              <a:rPr lang="no-NO" sz="2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no-NO" sz="2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som glass- og </a:t>
            </a:r>
            <a:br>
              <a:rPr lang="no-NO" sz="2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no-NO" sz="2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metallemballasje?</a:t>
            </a:r>
            <a:r>
              <a:rPr b="1" lang="no-NO" sz="2500">
                <a:solidFill>
                  <a:schemeClr val="lt1"/>
                </a:solidFill>
              </a:rPr>
              <a:t>💡</a:t>
            </a:r>
            <a:endParaRPr sz="2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8fddd90718_2_0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>
                <a:solidFill>
                  <a:schemeClr val="dk2"/>
                </a:solidFill>
              </a:rPr>
              <a:t>Hvorfor resirkulere glass- og metallemballasje?</a:t>
            </a:r>
            <a:endParaRPr/>
          </a:p>
        </p:txBody>
      </p:sp>
      <p:sp>
        <p:nvSpPr>
          <p:cNvPr id="241" name="Google Shape;241;g18fddd90718_2_0"/>
          <p:cNvSpPr txBox="1"/>
          <p:nvPr/>
        </p:nvSpPr>
        <p:spPr>
          <a:xfrm>
            <a:off x="6040738" y="2432144"/>
            <a:ext cx="4858800" cy="9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chemeClr val="accent4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accen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sz="800">
              <a:solidFill>
                <a:schemeClr val="accent4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42" name="Google Shape;242;g18fddd90718_2_0"/>
          <p:cNvSpPr txBox="1"/>
          <p:nvPr/>
        </p:nvSpPr>
        <p:spPr>
          <a:xfrm>
            <a:off x="567525" y="995651"/>
            <a:ext cx="5165400" cy="53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35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Dette kan resirkuleres som glass- og metallemballasje ✅</a:t>
            </a:r>
            <a:endParaRPr sz="35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For eksempel: </a:t>
            </a: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✅ brusflasker</a:t>
            </a: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✅ pastasausglass</a:t>
            </a: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✅ syltetøyglass</a:t>
            </a: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✅ krydderglass</a:t>
            </a: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✅ hermetikkbokser</a:t>
            </a: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✅ påleggstuber </a:t>
            </a: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✅ aluminiumsformer</a:t>
            </a: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243" name="Google Shape;243;g18fddd90718_2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0350" y="1431100"/>
            <a:ext cx="1981949" cy="141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18fddd90718_2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52235">
            <a:off x="6069421" y="2939324"/>
            <a:ext cx="2323834" cy="134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18fddd90718_2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87976" y="4081650"/>
            <a:ext cx="1149850" cy="153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18fddd90718_2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72849" y="1431100"/>
            <a:ext cx="1825800" cy="438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18fddd90718_2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928113">
            <a:off x="5973919" y="3895438"/>
            <a:ext cx="2421414" cy="18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g18fddd90718_2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991004" y="1315680"/>
            <a:ext cx="1281750" cy="262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8c8e55757b_0_155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>
                <a:solidFill>
                  <a:schemeClr val="dk2"/>
                </a:solidFill>
              </a:rPr>
              <a:t>Hvorfor resirkulere glass- og metallemballasje?</a:t>
            </a:r>
            <a:endParaRPr/>
          </a:p>
        </p:txBody>
      </p:sp>
      <p:sp>
        <p:nvSpPr>
          <p:cNvPr id="254" name="Google Shape;254;g18c8e55757b_0_155"/>
          <p:cNvSpPr txBox="1"/>
          <p:nvPr/>
        </p:nvSpPr>
        <p:spPr>
          <a:xfrm>
            <a:off x="567525" y="995651"/>
            <a:ext cx="5165400" cy="53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35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Dette kan </a:t>
            </a:r>
            <a:r>
              <a:rPr lang="no-NO" sz="3500">
                <a:solidFill>
                  <a:schemeClr val="accent2"/>
                </a:solidFill>
                <a:latin typeface="PT Sans"/>
                <a:ea typeface="PT Sans"/>
                <a:cs typeface="PT Sans"/>
                <a:sym typeface="PT Sans"/>
              </a:rPr>
              <a:t>ikke </a:t>
            </a:r>
            <a:r>
              <a:rPr lang="no-NO" sz="35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resirkuleres som glass- </a:t>
            </a:r>
            <a:br>
              <a:rPr lang="no-NO" sz="35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no-NO" sz="35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og metallemballasje </a:t>
            </a:r>
            <a:r>
              <a:rPr lang="no-NO" sz="2400">
                <a:solidFill>
                  <a:schemeClr val="lt2"/>
                </a:solidFill>
                <a:latin typeface="PT Sans"/>
                <a:ea typeface="PT Sans"/>
                <a:cs typeface="PT Sans"/>
                <a:sym typeface="PT Sans"/>
              </a:rPr>
              <a:t>❌</a:t>
            </a:r>
            <a:endParaRPr sz="35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accen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chemeClr val="accent1"/>
                </a:solidFill>
                <a:latin typeface="PT Sans"/>
                <a:ea typeface="PT Sans"/>
                <a:cs typeface="PT Sans"/>
                <a:sym typeface="PT Sans"/>
              </a:rPr>
              <a:t>❌ Andre knuselige ting av keramikk og porselen </a:t>
            </a:r>
            <a:endParaRPr sz="1500">
              <a:solidFill>
                <a:schemeClr val="accen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45720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accen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chemeClr val="accent1"/>
                </a:solidFill>
                <a:latin typeface="PT Sans"/>
                <a:ea typeface="PT Sans"/>
                <a:cs typeface="PT Sans"/>
                <a:sym typeface="PT Sans"/>
              </a:rPr>
              <a:t>❌ Gjenstander og produkter av metall (som på </a:t>
            </a:r>
            <a:br>
              <a:rPr lang="no-NO" sz="1500">
                <a:solidFill>
                  <a:schemeClr val="accent1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no-NO" sz="1500">
                <a:solidFill>
                  <a:schemeClr val="accent1"/>
                </a:solidFill>
                <a:latin typeface="PT Sans"/>
                <a:ea typeface="PT Sans"/>
                <a:cs typeface="PT Sans"/>
                <a:sym typeface="PT Sans"/>
              </a:rPr>
              <a:t>bildet til høyre). </a:t>
            </a:r>
            <a:endParaRPr sz="1500">
              <a:solidFill>
                <a:schemeClr val="accen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accen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chemeClr val="accent1"/>
                </a:solidFill>
                <a:latin typeface="PT Sans"/>
                <a:ea typeface="PT Sans"/>
                <a:cs typeface="PT Sans"/>
                <a:sym typeface="PT Sans"/>
              </a:rPr>
              <a:t>Du kan sjekke sortere.no for å finne ut hvordan dette skal sorteres</a:t>
            </a:r>
            <a:endParaRPr sz="1500">
              <a:solidFill>
                <a:schemeClr val="accen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accen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accen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no-NO" sz="1500">
                <a:solidFill>
                  <a:schemeClr val="accent1"/>
                </a:solidFill>
                <a:latin typeface="PT Sans"/>
                <a:ea typeface="PT Sans"/>
                <a:cs typeface="PT Sans"/>
                <a:sym typeface="PT Sans"/>
              </a:rPr>
              <a:t>💡 Bare en liten bit av en porselenskopp kan ødelegge for gjenvinningen av et tonn (1000 kilo) med glassemballasje. Det er like mye som en stor hvithai veier, det! 💡</a:t>
            </a:r>
            <a:endParaRPr sz="1500">
              <a:solidFill>
                <a:schemeClr val="accen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255" name="Google Shape;255;g18c8e55757b_0_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1975" y="1052600"/>
            <a:ext cx="2254350" cy="225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18c8e55757b_0_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6250" y="3507175"/>
            <a:ext cx="2845801" cy="284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18c8e55757b_0_1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28272" y="3237445"/>
            <a:ext cx="2870874" cy="2361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18c8e55757b_0_1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68725" y="705708"/>
            <a:ext cx="2527075" cy="23928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9" name="Google Shape;259;g18c8e55757b_0_155"/>
          <p:cNvCxnSpPr/>
          <p:nvPr/>
        </p:nvCxnSpPr>
        <p:spPr>
          <a:xfrm flipH="1" rot="10800000">
            <a:off x="6972775" y="1308900"/>
            <a:ext cx="4221300" cy="422130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0" name="Google Shape;260;g18c8e55757b_0_155"/>
          <p:cNvCxnSpPr/>
          <p:nvPr/>
        </p:nvCxnSpPr>
        <p:spPr>
          <a:xfrm rot="10800000">
            <a:off x="6932275" y="1269075"/>
            <a:ext cx="4338000" cy="433800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8c8e55757b_0_243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>
                <a:solidFill>
                  <a:schemeClr val="dk2"/>
                </a:solidFill>
              </a:rPr>
              <a:t>Hvorfor resirkulere glass- og metallemballasje?</a:t>
            </a:r>
            <a:endParaRPr/>
          </a:p>
        </p:txBody>
      </p:sp>
      <p:pic>
        <p:nvPicPr>
          <p:cNvPr id="266" name="Google Shape;266;g18c8e55757b_0_2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4161" y="3735522"/>
            <a:ext cx="1485300" cy="148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18c8e55757b_0_2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6688" y="3735525"/>
            <a:ext cx="1485300" cy="1532009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g18c8e55757b_0_243"/>
          <p:cNvSpPr txBox="1"/>
          <p:nvPr/>
        </p:nvSpPr>
        <p:spPr>
          <a:xfrm>
            <a:off x="1388471" y="1808675"/>
            <a:ext cx="6286200" cy="13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500">
                <a:solidFill>
                  <a:schemeClr val="accent1"/>
                </a:solidFill>
                <a:latin typeface="PT Sans"/>
                <a:ea typeface="PT Sans"/>
                <a:cs typeface="PT Sans"/>
                <a:sym typeface="PT Sans"/>
              </a:rPr>
              <a:t>Se etter disse sorteringsmerkene på emballasjen du skal sortere:</a:t>
            </a:r>
            <a:endParaRPr sz="2500">
              <a:solidFill>
                <a:schemeClr val="accen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sz="2500">
              <a:solidFill>
                <a:schemeClr val="accent4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69" name="Google Shape;269;g18c8e55757b_0_243"/>
          <p:cNvSpPr txBox="1"/>
          <p:nvPr/>
        </p:nvSpPr>
        <p:spPr>
          <a:xfrm>
            <a:off x="3560500" y="3240875"/>
            <a:ext cx="2188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chemeClr val="accent6"/>
                </a:solidFill>
                <a:latin typeface="PT Sans"/>
                <a:ea typeface="PT Sans"/>
                <a:cs typeface="PT Sans"/>
                <a:sym typeface="PT Sans"/>
              </a:rPr>
              <a:t>Metallemballasje</a:t>
            </a:r>
            <a:endParaRPr sz="1500">
              <a:solidFill>
                <a:schemeClr val="accent6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270" name="Google Shape;270;g18c8e55757b_0_243"/>
          <p:cNvSpPr txBox="1"/>
          <p:nvPr/>
        </p:nvSpPr>
        <p:spPr>
          <a:xfrm>
            <a:off x="1435513" y="3244921"/>
            <a:ext cx="2188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chemeClr val="accent6"/>
                </a:solidFill>
                <a:latin typeface="PT Sans"/>
                <a:ea typeface="PT Sans"/>
                <a:cs typeface="PT Sans"/>
                <a:sym typeface="PT Sans"/>
              </a:rPr>
              <a:t>Glassemballasje</a:t>
            </a:r>
            <a:endParaRPr sz="1500">
              <a:solidFill>
                <a:schemeClr val="accent6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8c8e55757b_0_167"/>
          <p:cNvSpPr txBox="1"/>
          <p:nvPr>
            <p:ph idx="4294967295" type="title"/>
          </p:nvPr>
        </p:nvSpPr>
        <p:spPr>
          <a:xfrm>
            <a:off x="3446250" y="1813367"/>
            <a:ext cx="5299500" cy="26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350"/>
              <a:buNone/>
            </a:pPr>
            <a:r>
              <a:rPr lang="no-NO" sz="1500">
                <a:solidFill>
                  <a:schemeClr val="accent6"/>
                </a:solidFill>
              </a:rPr>
              <a:t>Litt tid igjen? </a:t>
            </a:r>
            <a:endParaRPr sz="1500">
              <a:solidFill>
                <a:schemeClr val="accent6"/>
              </a:solidFill>
            </a:endParaRPr>
          </a:p>
          <a:p>
            <a:pPr indent="0" lvl="0" marL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SzPts val="4350"/>
              <a:buNone/>
            </a:pPr>
            <a:r>
              <a:rPr lang="no-NO" sz="2500"/>
              <a:t>Se gjerne disse snuttene med tips hvordan du gjør selve sorteringen </a:t>
            </a:r>
            <a:endParaRPr sz="2500"/>
          </a:p>
        </p:txBody>
      </p:sp>
      <p:sp>
        <p:nvSpPr>
          <p:cNvPr id="276" name="Google Shape;276;g18c8e55757b_0_167"/>
          <p:cNvSpPr txBox="1"/>
          <p:nvPr>
            <p:ph idx="4294967295" type="body"/>
          </p:nvPr>
        </p:nvSpPr>
        <p:spPr>
          <a:xfrm>
            <a:off x="3594150" y="4029595"/>
            <a:ext cx="5003700" cy="12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SzPts val="1500"/>
              <a:buNone/>
            </a:pPr>
            <a:r>
              <a:rPr lang="no-NO" u="sng">
                <a:solidFill>
                  <a:schemeClr val="accent6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https://sortere.no/tips/slikgjordudet#syltetoyglass</a:t>
            </a:r>
            <a:endParaRPr>
              <a:solidFill>
                <a:schemeClr val="accent6"/>
              </a:solidFill>
            </a:endParaRPr>
          </a:p>
        </p:txBody>
      </p:sp>
      <p:pic>
        <p:nvPicPr>
          <p:cNvPr id="277" name="Google Shape;277;g18c8e55757b_0_1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5719047" y="3825686"/>
            <a:ext cx="753895" cy="388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95998" y="1982784"/>
            <a:ext cx="2128340" cy="241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38517" y="369573"/>
            <a:ext cx="6172900" cy="5892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8c8e55757b_0_10"/>
          <p:cNvSpPr/>
          <p:nvPr/>
        </p:nvSpPr>
        <p:spPr>
          <a:xfrm>
            <a:off x="6096000" y="525"/>
            <a:ext cx="60447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g18c8e55757b_0_10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/>
              <a:t>Hvorfor resirkulere glass- og metallemballasje?</a:t>
            </a:r>
            <a:endParaRPr/>
          </a:p>
        </p:txBody>
      </p:sp>
      <p:sp>
        <p:nvSpPr>
          <p:cNvPr id="147" name="Google Shape;147;g18c8e55757b_0_10"/>
          <p:cNvSpPr txBox="1"/>
          <p:nvPr>
            <p:ph type="title"/>
          </p:nvPr>
        </p:nvSpPr>
        <p:spPr>
          <a:xfrm>
            <a:off x="482700" y="1123112"/>
            <a:ext cx="3177300" cy="1270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4350"/>
              <a:t>Spørsmål til filmen 🙋‍♂️ 🙋</a:t>
            </a:r>
            <a:endParaRPr/>
          </a:p>
        </p:txBody>
      </p:sp>
      <p:sp>
        <p:nvSpPr>
          <p:cNvPr id="148" name="Google Shape;148;g18c8e55757b_0_10"/>
          <p:cNvSpPr txBox="1"/>
          <p:nvPr>
            <p:ph idx="4294967295" type="subTitle"/>
          </p:nvPr>
        </p:nvSpPr>
        <p:spPr>
          <a:xfrm>
            <a:off x="469275" y="3250075"/>
            <a:ext cx="4517400" cy="3478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5949" lvl="0" marL="331199" rtl="0" algn="l">
              <a:spcBef>
                <a:spcPts val="2450"/>
              </a:spcBef>
              <a:spcAft>
                <a:spcPts val="0"/>
              </a:spcAft>
              <a:buNone/>
            </a:pPr>
            <a:r>
              <a:rPr lang="no-NO" sz="1600">
                <a:solidFill>
                  <a:schemeClr val="accent6"/>
                </a:solidFill>
              </a:rPr>
              <a:t>1: </a:t>
            </a:r>
            <a:r>
              <a:rPr lang="no-NO" sz="1600"/>
              <a:t>Hvorfor er det så viktig å resirkulere </a:t>
            </a:r>
            <a:br>
              <a:rPr lang="no-NO" sz="1600"/>
            </a:br>
            <a:r>
              <a:rPr lang="no-NO" sz="1600"/>
              <a:t>glass- og metallemballasje?</a:t>
            </a:r>
            <a:endParaRPr sz="1600"/>
          </a:p>
          <a:p>
            <a:pPr indent="-235949" lvl="0" marL="331199" rtl="0" algn="l">
              <a:spcBef>
                <a:spcPts val="2450"/>
              </a:spcBef>
              <a:spcAft>
                <a:spcPts val="0"/>
              </a:spcAft>
              <a:buNone/>
            </a:pPr>
            <a:r>
              <a:rPr lang="no-NO" sz="1600">
                <a:solidFill>
                  <a:schemeClr val="accent6"/>
                </a:solidFill>
              </a:rPr>
              <a:t>2: </a:t>
            </a:r>
            <a:r>
              <a:rPr lang="no-NO" sz="1600"/>
              <a:t>Hva har makrell i tomat med </a:t>
            </a:r>
            <a:br>
              <a:rPr lang="no-NO" sz="1600"/>
            </a:br>
            <a:r>
              <a:rPr lang="no-NO" sz="1600"/>
              <a:t>regnskogen å gjøre?</a:t>
            </a:r>
            <a:endParaRPr sz="1600"/>
          </a:p>
          <a:p>
            <a:pPr indent="-235949" lvl="0" marL="331199" rtl="0" algn="l">
              <a:spcBef>
                <a:spcPts val="2450"/>
              </a:spcBef>
              <a:spcAft>
                <a:spcPts val="0"/>
              </a:spcAft>
              <a:buNone/>
            </a:pPr>
            <a:r>
              <a:rPr lang="no-NO" sz="1600">
                <a:solidFill>
                  <a:schemeClr val="accent6"/>
                </a:solidFill>
              </a:rPr>
              <a:t>3:</a:t>
            </a:r>
            <a:r>
              <a:rPr lang="no-NO" sz="1600"/>
              <a:t> Hvor kommer glass fra? </a:t>
            </a:r>
            <a:endParaRPr sz="1600"/>
          </a:p>
          <a:p>
            <a:pPr indent="-235949" lvl="0" marL="331199" rtl="0" algn="l">
              <a:spcBef>
                <a:spcPts val="2450"/>
              </a:spcBef>
              <a:spcAft>
                <a:spcPts val="0"/>
              </a:spcAft>
              <a:buNone/>
            </a:pPr>
            <a:r>
              <a:rPr lang="no-NO" sz="1600">
                <a:solidFill>
                  <a:schemeClr val="accent6"/>
                </a:solidFill>
              </a:rPr>
              <a:t>4.</a:t>
            </a:r>
            <a:r>
              <a:rPr lang="no-NO" sz="1600"/>
              <a:t> Hva kan resirkuleres som glass-</a:t>
            </a:r>
            <a:r>
              <a:rPr lang="no-NO" sz="1600"/>
              <a:t> </a:t>
            </a:r>
            <a:r>
              <a:rPr lang="no-NO" sz="1600"/>
              <a:t>og metallemballasje? </a:t>
            </a:r>
            <a:endParaRPr sz="1600"/>
          </a:p>
        </p:txBody>
      </p:sp>
      <p:pic>
        <p:nvPicPr>
          <p:cNvPr id="149" name="Google Shape;149;g18c8e55757b_0_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1775" y="1898925"/>
            <a:ext cx="5617852" cy="3121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8c8e55757b_0_62"/>
          <p:cNvSpPr txBox="1"/>
          <p:nvPr>
            <p:ph idx="4294967295" type="ctrTitle"/>
          </p:nvPr>
        </p:nvSpPr>
        <p:spPr>
          <a:xfrm>
            <a:off x="857250" y="3534315"/>
            <a:ext cx="10477500" cy="1021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46758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46758"/>
              <a:buFont typeface="Arial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8215"/>
              <a:buFont typeface="Arial"/>
              <a:buNone/>
            </a:pPr>
            <a:r>
              <a:rPr lang="no-NO" sz="6500"/>
              <a:t>🍿</a:t>
            </a:r>
            <a:endParaRPr sz="6500"/>
          </a:p>
          <a:p>
            <a:pPr indent="0" lvl="0" marL="0" rtl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6000"/>
              <a:buFont typeface="Arial"/>
              <a:buNone/>
            </a:pPr>
            <a:r>
              <a:rPr lang="no-NO" sz="6650" u="sng">
                <a:solidFill>
                  <a:schemeClr val="dk2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Snurr film</a:t>
            </a:r>
            <a:r>
              <a:rPr lang="no-NO" sz="6650">
                <a:solidFill>
                  <a:schemeClr val="dk2"/>
                </a:solidFill>
              </a:rPr>
              <a:t>!</a:t>
            </a:r>
            <a:r>
              <a:rPr lang="no-NO" sz="6500"/>
              <a:t> </a:t>
            </a:r>
            <a:endParaRPr sz="6500"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98215"/>
              <a:buFont typeface="Arial"/>
              <a:buNone/>
            </a:pPr>
            <a:r>
              <a:t/>
            </a:r>
            <a:endParaRPr sz="6500"/>
          </a:p>
        </p:txBody>
      </p:sp>
      <p:pic>
        <p:nvPicPr>
          <p:cNvPr id="155" name="Google Shape;155;g18c8e55757b_0_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5719047" y="4164229"/>
            <a:ext cx="753895" cy="388056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g18c8e55757b_0_62"/>
          <p:cNvSpPr txBox="1"/>
          <p:nvPr>
            <p:ph idx="4294967295" type="body"/>
          </p:nvPr>
        </p:nvSpPr>
        <p:spPr>
          <a:xfrm>
            <a:off x="3594150" y="4336932"/>
            <a:ext cx="5003700" cy="12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>
              <a:solidFill>
                <a:schemeClr val="accent6"/>
              </a:solidFill>
            </a:endParaRPr>
          </a:p>
          <a:p>
            <a:pPr indent="0" lvl="0" marL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SzPts val="1500"/>
              <a:buNone/>
            </a:pPr>
            <a:r>
              <a:rPr lang="no-NO" u="sng">
                <a:solidFill>
                  <a:schemeClr val="accent6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https://miljoskole.loop.no/ressurser/glassogmetallfilm</a:t>
            </a:r>
            <a:endParaRPr>
              <a:solidFill>
                <a:schemeClr val="accent6"/>
              </a:solidFill>
            </a:endParaRPr>
          </a:p>
          <a:p>
            <a:pPr indent="0" lvl="0" marL="0" rtl="0" algn="ctr">
              <a:lnSpc>
                <a:spcPct val="101000"/>
              </a:lnSpc>
              <a:spcBef>
                <a:spcPts val="245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g18c8e55757b_0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9766"/>
            <a:ext cx="12192000" cy="6798469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g18c8e55757b_0_35"/>
          <p:cNvSpPr/>
          <p:nvPr/>
        </p:nvSpPr>
        <p:spPr>
          <a:xfrm>
            <a:off x="3805050" y="2154702"/>
            <a:ext cx="4581900" cy="254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g18c8e55757b_0_35"/>
          <p:cNvSpPr txBox="1"/>
          <p:nvPr>
            <p:ph idx="4294967295" type="ctrTitle"/>
          </p:nvPr>
        </p:nvSpPr>
        <p:spPr>
          <a:xfrm>
            <a:off x="3650100" y="2620125"/>
            <a:ext cx="4891800" cy="187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rPr lang="no-NO" sz="1500">
                <a:solidFill>
                  <a:schemeClr val="accent6"/>
                </a:solidFill>
              </a:rPr>
              <a:t>Spørsmål </a:t>
            </a:r>
            <a:r>
              <a:rPr lang="no-NO" sz="1500">
                <a:solidFill>
                  <a:schemeClr val="accent6"/>
                </a:solidFill>
              </a:rPr>
              <a:t>1</a:t>
            </a:r>
            <a:endParaRPr sz="1500">
              <a:solidFill>
                <a:schemeClr val="accent6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rPr lang="no-NO" sz="2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Hvorfor er det så viktig </a:t>
            </a:r>
            <a:br>
              <a:rPr lang="no-NO" sz="2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no-NO" sz="2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å resirkulere glass- og metallemballasje?</a:t>
            </a:r>
            <a:endParaRPr sz="2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t/>
            </a:r>
            <a:endParaRPr sz="2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8c8e55757b_0_42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>
                <a:solidFill>
                  <a:schemeClr val="dk2"/>
                </a:solidFill>
              </a:rPr>
              <a:t>Hvorfor resirkulere glass- og metallemballasje?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69" name="Google Shape;169;g18c8e55757b_0_42"/>
          <p:cNvSpPr txBox="1"/>
          <p:nvPr>
            <p:ph idx="4294967295" type="body"/>
          </p:nvPr>
        </p:nvSpPr>
        <p:spPr>
          <a:xfrm>
            <a:off x="6008209" y="2235987"/>
            <a:ext cx="5003700" cy="41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9525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PT Sans"/>
              <a:buNone/>
            </a:pPr>
            <a:r>
              <a:rPr lang="no-NO" sz="3500">
                <a:solidFill>
                  <a:schemeClr val="dk2"/>
                </a:solidFill>
              </a:rPr>
              <a:t>Å bruke materialer på nytt er mye bedre for miljøet enn å hente ut nye råvarer fra naturen. </a:t>
            </a:r>
            <a:endParaRPr sz="3500">
              <a:solidFill>
                <a:schemeClr val="dk2"/>
              </a:solidFill>
            </a:endParaRPr>
          </a:p>
        </p:txBody>
      </p:sp>
      <p:pic>
        <p:nvPicPr>
          <p:cNvPr descr="Et bilde som inneholder bord, sitter, liten, stor&#10;&#10;Automatisk generert beskrivelse" id="170" name="Google Shape;170;g18c8e55757b_0_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55292" y="2462785"/>
            <a:ext cx="2089155" cy="206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g18c8e55757b_0_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31726" y="2335186"/>
            <a:ext cx="1942704" cy="206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8c8e55757b_0_821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>
                <a:solidFill>
                  <a:schemeClr val="dk2"/>
                </a:solidFill>
              </a:rPr>
              <a:t>Hvorfor resirkulere glass- og metallemballasje?</a:t>
            </a:r>
            <a:endParaRPr/>
          </a:p>
        </p:txBody>
      </p:sp>
      <p:sp>
        <p:nvSpPr>
          <p:cNvPr id="177" name="Google Shape;177;g18c8e55757b_0_821"/>
          <p:cNvSpPr txBox="1"/>
          <p:nvPr/>
        </p:nvSpPr>
        <p:spPr>
          <a:xfrm>
            <a:off x="6151025" y="1080115"/>
            <a:ext cx="5225100" cy="465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Når du resirkulerer glass- og metallemballasje sørger du for at emballasjen kan brukes på nytt. Det sparer energi, naturressurser og klimagassutslipp.</a:t>
            </a:r>
            <a:br>
              <a:rPr lang="no-NO"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</a:b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Alt glass og metall som du leverer til resirkulering blir sortert i Fredrikstad. 100% av utsortert glass og metall blir til nytt glass og metall i nye ting.</a:t>
            </a:r>
            <a:br>
              <a:rPr lang="no-NO"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</a:b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Glass- og metallemballasje er som skapt for gjenvinning. Det kan brukes om igjen i det uendelige!</a:t>
            </a: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45720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Å lage noe av gjenvunnet aluminium krever kun 5 % av energien som trengs for å produsere produkter av helt ny aluminium. Det betyr at vi kan spare 95 % utslipp ved å resirkulere aluminiumsemballasjen vår!</a:t>
            </a: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6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rPr>
              <a:t>Den første aluminiumen som noensinne ble laget, i 1886, er fremdeles i bruk 😮</a:t>
            </a:r>
            <a:endParaRPr sz="1600"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78" name="Google Shape;178;g18c8e55757b_0_8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8651" y="1218063"/>
            <a:ext cx="259610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18c8e55757b_0_8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5208" y="2211438"/>
            <a:ext cx="259602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18c8e55757b_0_8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8658" y="3204813"/>
            <a:ext cx="259602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18c8e55757b_0_8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8658" y="3902063"/>
            <a:ext cx="259602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g18c8e55757b_0_8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8658" y="5144163"/>
            <a:ext cx="259602" cy="261599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g18c8e55757b_0_821"/>
          <p:cNvSpPr txBox="1"/>
          <p:nvPr>
            <p:ph idx="4294967295" type="ctrTitle"/>
          </p:nvPr>
        </p:nvSpPr>
        <p:spPr>
          <a:xfrm>
            <a:off x="6159275" y="812025"/>
            <a:ext cx="4891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rPr lang="no-NO" sz="1500">
                <a:solidFill>
                  <a:schemeClr val="accent6"/>
                </a:solidFill>
              </a:rPr>
              <a:t>Svar:</a:t>
            </a:r>
            <a:endParaRPr sz="2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t/>
            </a:r>
            <a:endParaRPr sz="2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84" name="Google Shape;184;g18c8e55757b_0_8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1425" y="2363624"/>
            <a:ext cx="3469650" cy="201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g18c8e55757b_0_8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52118" y="3234019"/>
            <a:ext cx="1717725" cy="1697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g18c8e55757b_0_70"/>
          <p:cNvPicPr preferRelativeResize="0"/>
          <p:nvPr/>
        </p:nvPicPr>
        <p:blipFill rotWithShape="1">
          <a:blip r:embed="rId3">
            <a:alphaModFix/>
          </a:blip>
          <a:srcRect b="0" l="39" r="49" t="0"/>
          <a:stretch/>
        </p:blipFill>
        <p:spPr>
          <a:xfrm>
            <a:off x="0" y="0"/>
            <a:ext cx="1219200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18c8e55757b_0_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87" y="0"/>
            <a:ext cx="12181427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g18c8e55757b_0_70"/>
          <p:cNvSpPr/>
          <p:nvPr/>
        </p:nvSpPr>
        <p:spPr>
          <a:xfrm>
            <a:off x="4039350" y="2154700"/>
            <a:ext cx="4135800" cy="2548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g18c8e55757b_0_70"/>
          <p:cNvSpPr txBox="1"/>
          <p:nvPr>
            <p:ph idx="4294967295" type="ctrTitle"/>
          </p:nvPr>
        </p:nvSpPr>
        <p:spPr>
          <a:xfrm>
            <a:off x="3650100" y="2487984"/>
            <a:ext cx="4891800" cy="187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rPr lang="no-NO" sz="1600">
                <a:solidFill>
                  <a:schemeClr val="accent6"/>
                </a:solidFill>
              </a:rPr>
              <a:t>Spørsmål 2</a:t>
            </a:r>
            <a:endParaRPr sz="1600">
              <a:solidFill>
                <a:schemeClr val="accent6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rPr lang="no-NO" sz="2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Hva har makrell i </a:t>
            </a:r>
            <a:endParaRPr sz="2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rPr lang="no-NO" sz="2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tomat med regnskogen </a:t>
            </a:r>
            <a:endParaRPr sz="2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rPr lang="no-NO" sz="2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å gjøre? </a:t>
            </a:r>
            <a:r>
              <a:rPr b="1" lang="no-NO" sz="2500">
                <a:solidFill>
                  <a:schemeClr val="lt1"/>
                </a:solidFill>
              </a:rPr>
              <a:t>🌎</a:t>
            </a:r>
            <a:endParaRPr sz="2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8c8e55757b_0_114"/>
          <p:cNvSpPr txBox="1"/>
          <p:nvPr>
            <p:ph type="title"/>
          </p:nvPr>
        </p:nvSpPr>
        <p:spPr>
          <a:xfrm>
            <a:off x="478608" y="278221"/>
            <a:ext cx="10455600" cy="261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o-NO">
                <a:solidFill>
                  <a:schemeClr val="dk2"/>
                </a:solidFill>
              </a:rPr>
              <a:t>Hvorfor resirkulere glass- og metallemballasje?</a:t>
            </a:r>
            <a:endParaRPr/>
          </a:p>
        </p:txBody>
      </p:sp>
      <p:sp>
        <p:nvSpPr>
          <p:cNvPr id="199" name="Google Shape;199;g18c8e55757b_0_114"/>
          <p:cNvSpPr txBox="1"/>
          <p:nvPr/>
        </p:nvSpPr>
        <p:spPr>
          <a:xfrm>
            <a:off x="6151025" y="2266257"/>
            <a:ext cx="4947600" cy="26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600">
                <a:solidFill>
                  <a:schemeClr val="accent1"/>
                </a:solidFill>
                <a:latin typeface="PT Sans"/>
                <a:ea typeface="PT Sans"/>
                <a:cs typeface="PT Sans"/>
                <a:sym typeface="PT Sans"/>
              </a:rPr>
              <a:t>En makrell i tomat-boks er laget av aluminium.</a:t>
            </a:r>
            <a:br>
              <a:rPr lang="no-NO" sz="1600">
                <a:solidFill>
                  <a:schemeClr val="accent1"/>
                </a:solidFill>
                <a:latin typeface="PT Sans"/>
                <a:ea typeface="PT Sans"/>
                <a:cs typeface="PT Sans"/>
                <a:sym typeface="PT Sans"/>
              </a:rPr>
            </a:br>
            <a:endParaRPr sz="1600">
              <a:solidFill>
                <a:schemeClr val="accen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600">
                <a:solidFill>
                  <a:schemeClr val="accent1"/>
                </a:solidFill>
                <a:latin typeface="PT Sans"/>
                <a:ea typeface="PT Sans"/>
                <a:cs typeface="PT Sans"/>
                <a:sym typeface="PT Sans"/>
              </a:rPr>
              <a:t>For å produsere aluminium fra bunnen av, </a:t>
            </a:r>
            <a:br>
              <a:rPr lang="no-NO" sz="1600">
                <a:solidFill>
                  <a:schemeClr val="accent1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no-NO" sz="1600">
                <a:solidFill>
                  <a:schemeClr val="accent1"/>
                </a:solidFill>
                <a:latin typeface="PT Sans"/>
                <a:ea typeface="PT Sans"/>
                <a:cs typeface="PT Sans"/>
                <a:sym typeface="PT Sans"/>
              </a:rPr>
              <a:t>trenger vi mineralet bauksitt.</a:t>
            </a:r>
            <a:br>
              <a:rPr lang="no-NO" sz="1600">
                <a:solidFill>
                  <a:schemeClr val="accent1"/>
                </a:solidFill>
                <a:latin typeface="PT Sans"/>
                <a:ea typeface="PT Sans"/>
                <a:cs typeface="PT Sans"/>
                <a:sym typeface="PT Sans"/>
              </a:rPr>
            </a:br>
            <a:endParaRPr sz="1600">
              <a:solidFill>
                <a:schemeClr val="accen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600">
                <a:solidFill>
                  <a:schemeClr val="accent1"/>
                </a:solidFill>
                <a:latin typeface="PT Sans"/>
                <a:ea typeface="PT Sans"/>
                <a:cs typeface="PT Sans"/>
                <a:sym typeface="PT Sans"/>
              </a:rPr>
              <a:t>Bauksitten vi bruker i norsk aluminium </a:t>
            </a:r>
            <a:br>
              <a:rPr lang="no-NO" sz="1600">
                <a:solidFill>
                  <a:schemeClr val="accent1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no-NO" sz="1600">
                <a:solidFill>
                  <a:schemeClr val="accent1"/>
                </a:solidFill>
                <a:latin typeface="PT Sans"/>
                <a:ea typeface="PT Sans"/>
                <a:cs typeface="PT Sans"/>
                <a:sym typeface="PT Sans"/>
              </a:rPr>
              <a:t>utvinnes blant annet fra regnskogen i Brasil.</a:t>
            </a:r>
            <a:br>
              <a:rPr lang="no-NO" sz="1600">
                <a:solidFill>
                  <a:schemeClr val="accent1"/>
                </a:solidFill>
                <a:latin typeface="PT Sans"/>
                <a:ea typeface="PT Sans"/>
                <a:cs typeface="PT Sans"/>
                <a:sym typeface="PT Sans"/>
              </a:rPr>
            </a:br>
            <a:endParaRPr sz="1600">
              <a:solidFill>
                <a:schemeClr val="accent1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600">
                <a:solidFill>
                  <a:schemeClr val="accent1"/>
                </a:solidFill>
                <a:latin typeface="PT Sans"/>
                <a:ea typeface="PT Sans"/>
                <a:cs typeface="PT Sans"/>
                <a:sym typeface="PT Sans"/>
              </a:rPr>
              <a:t>Gjenvinner vi aluminium, sparer vi energi, klimagassutslipp – og regnskog!</a:t>
            </a:r>
            <a:endParaRPr sz="1600">
              <a:solidFill>
                <a:schemeClr val="accent1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200" name="Google Shape;200;g18c8e55757b_0_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8651" y="2327995"/>
            <a:ext cx="259610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18c8e55757b_0_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05208" y="2911456"/>
            <a:ext cx="259602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18c8e55757b_0_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8658" y="3654977"/>
            <a:ext cx="259602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18c8e55757b_0_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18658" y="4371520"/>
            <a:ext cx="259602" cy="26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g18c8e55757b_0_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4827" y="2153734"/>
            <a:ext cx="3098849" cy="221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g18c8e55757b_0_1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52118" y="3198895"/>
            <a:ext cx="1717725" cy="169714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g18c8e55757b_0_114"/>
          <p:cNvSpPr txBox="1"/>
          <p:nvPr>
            <p:ph idx="4294967295" type="ctrTitle"/>
          </p:nvPr>
        </p:nvSpPr>
        <p:spPr>
          <a:xfrm>
            <a:off x="6151025" y="1989300"/>
            <a:ext cx="4891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rPr lang="no-NO" sz="1500">
                <a:solidFill>
                  <a:schemeClr val="accent6"/>
                </a:solidFill>
              </a:rPr>
              <a:t>Svar:</a:t>
            </a:r>
            <a:endParaRPr sz="2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t/>
            </a:r>
            <a:endParaRPr sz="2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g18c8e55757b_0_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g18c8e55757b_0_92"/>
          <p:cNvSpPr/>
          <p:nvPr/>
        </p:nvSpPr>
        <p:spPr>
          <a:xfrm>
            <a:off x="4291500" y="2340150"/>
            <a:ext cx="3609000" cy="2177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18c8e55757b_0_92"/>
          <p:cNvSpPr txBox="1"/>
          <p:nvPr>
            <p:ph idx="4294967295" type="ctrTitle"/>
          </p:nvPr>
        </p:nvSpPr>
        <p:spPr>
          <a:xfrm>
            <a:off x="3650100" y="2493309"/>
            <a:ext cx="4891800" cy="187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rPr lang="no-NO" sz="1600">
                <a:solidFill>
                  <a:schemeClr val="accent6"/>
                </a:solidFill>
              </a:rPr>
              <a:t>Spørsmål 3</a:t>
            </a:r>
            <a:endParaRPr sz="1600">
              <a:solidFill>
                <a:schemeClr val="accent6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rPr lang="no-NO" sz="2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Hvor kommer </a:t>
            </a:r>
            <a:endParaRPr sz="2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</a:pPr>
            <a:r>
              <a:rPr lang="no-NO" sz="2500">
                <a:solidFill>
                  <a:schemeClr val="dk2"/>
                </a:solidFill>
                <a:latin typeface="PT Sans"/>
                <a:ea typeface="PT Sans"/>
                <a:cs typeface="PT Sans"/>
                <a:sym typeface="PT Sans"/>
              </a:rPr>
              <a:t>glass fra? </a:t>
            </a:r>
            <a:r>
              <a:rPr b="1" lang="no-NO" sz="2500">
                <a:solidFill>
                  <a:schemeClr val="lt1"/>
                </a:solidFill>
              </a:rPr>
              <a:t>✨</a:t>
            </a:r>
            <a:endParaRPr sz="2500">
              <a:solidFill>
                <a:schemeClr val="dk2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OOP Miljøskole">
  <a:themeElements>
    <a:clrScheme name="Loop">
      <a:dk1>
        <a:srgbClr val="224F4F"/>
      </a:dk1>
      <a:lt1>
        <a:srgbClr val="FFFFFF"/>
      </a:lt1>
      <a:dk2>
        <a:srgbClr val="123031"/>
      </a:dk2>
      <a:lt2>
        <a:srgbClr val="FCF6F0"/>
      </a:lt2>
      <a:accent1>
        <a:srgbClr val="224F4F"/>
      </a:accent1>
      <a:accent2>
        <a:srgbClr val="FF3459"/>
      </a:accent2>
      <a:accent3>
        <a:srgbClr val="CFE2DC"/>
      </a:accent3>
      <a:accent4>
        <a:srgbClr val="00AF7D"/>
      </a:accent4>
      <a:accent5>
        <a:srgbClr val="123031"/>
      </a:accent5>
      <a:accent6>
        <a:srgbClr val="1400FF"/>
      </a:accent6>
      <a:hlink>
        <a:srgbClr val="00AF7D"/>
      </a:hlink>
      <a:folHlink>
        <a:srgbClr val="12303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2020-07-02T07:36:24Z</dcterms:created>
  <dc:creator>Monika Tronsmed</dc:creator>
</cp:coreProperties>
</file>