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embeddedFontLst>
    <p:embeddedFont>
      <p:font typeface="PT Sans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6" roundtripDataSignature="AMtx7mipV30Ipfh9D2TkS9zPl5ZxoKEz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TSans-regular.fntdata"/><Relationship Id="rId21" Type="http://schemas.openxmlformats.org/officeDocument/2006/relationships/slide" Target="slides/slide16.xml"/><Relationship Id="rId24" Type="http://schemas.openxmlformats.org/officeDocument/2006/relationships/font" Target="fonts/PTSans-italic.fntdata"/><Relationship Id="rId23" Type="http://schemas.openxmlformats.org/officeDocument/2006/relationships/font" Target="fonts/PT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PT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979a10137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979a1013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94ad6d329a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94ad6d329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979d711a91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979d711a9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94ad6d329a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94ad6d329a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94ad6d329a_0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94ad6d329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979d711a91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979d711a9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94ad6d329a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94ad6d329a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5" name="Google Shape;25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979a10137a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979a10137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979a10137a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979a10137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979a10137a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979a10137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979a10137a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979a10137a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979a10137a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979a10137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94ad6d329a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94ad6d329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94ad6d329a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94ad6d329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979d711a9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979d711a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 mørk" showMasterSp="0">
  <p:cSld name="Avslutning mørk">
    <p:bg>
      <p:bgPr>
        <a:solidFill>
          <a:schemeClr val="dk2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/>
          <p:nvPr>
            <p:ph type="title"/>
          </p:nvPr>
        </p:nvSpPr>
        <p:spPr>
          <a:xfrm>
            <a:off x="867228" y="2525352"/>
            <a:ext cx="104556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4" name="Google Shape;14;p20"/>
          <p:cNvGrpSpPr/>
          <p:nvPr/>
        </p:nvGrpSpPr>
        <p:grpSpPr>
          <a:xfrm>
            <a:off x="5841207" y="5235509"/>
            <a:ext cx="509587" cy="256754"/>
            <a:chOff x="11790759" y="10525607"/>
            <a:chExt cx="802482" cy="404328"/>
          </a:xfrm>
        </p:grpSpPr>
        <p:pic>
          <p:nvPicPr>
            <p:cNvPr id="15" name="Google Shape;15;p2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17;p20"/>
          <p:cNvSpPr txBox="1"/>
          <p:nvPr>
            <p:ph idx="1" type="body"/>
          </p:nvPr>
        </p:nvSpPr>
        <p:spPr>
          <a:xfrm>
            <a:off x="1454150" y="5621055"/>
            <a:ext cx="9232900" cy="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8" name="Google Shape;1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1">
  <p:cSld name="Logo og illustrasjon 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2"/>
          <p:cNvSpPr/>
          <p:nvPr/>
        </p:nvSpPr>
        <p:spPr>
          <a:xfrm>
            <a:off x="0" y="0"/>
            <a:ext cx="6096000" cy="6982691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53" name="Google Shape;5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4564" y="2259228"/>
            <a:ext cx="2062462" cy="233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6198" y="478885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bilde">
  <p:cSld name="Tittel og innhold + bild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3"/>
          <p:cNvSpPr/>
          <p:nvPr/>
        </p:nvSpPr>
        <p:spPr>
          <a:xfrm>
            <a:off x="0" y="0"/>
            <a:ext cx="6096000" cy="6982691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7" name="Google Shape;57;p23"/>
          <p:cNvSpPr txBox="1"/>
          <p:nvPr>
            <p:ph type="title"/>
          </p:nvPr>
        </p:nvSpPr>
        <p:spPr>
          <a:xfrm>
            <a:off x="867228" y="1437935"/>
            <a:ext cx="500363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3"/>
          <p:cNvSpPr txBox="1"/>
          <p:nvPr>
            <p:ph idx="1" type="body"/>
          </p:nvPr>
        </p:nvSpPr>
        <p:spPr>
          <a:xfrm>
            <a:off x="867229" y="3038792"/>
            <a:ext cx="5003635" cy="3121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23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60" name="Google Shape;60;p23"/>
          <p:cNvSpPr txBox="1"/>
          <p:nvPr>
            <p:ph idx="3" type="body"/>
          </p:nvPr>
        </p:nvSpPr>
        <p:spPr>
          <a:xfrm>
            <a:off x="11428810" y="6030076"/>
            <a:ext cx="532637" cy="60408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loverskrift" type="secHead">
  <p:cSld name="SECTION_HEAD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/>
          <p:nvPr>
            <p:ph type="title"/>
          </p:nvPr>
        </p:nvSpPr>
        <p:spPr>
          <a:xfrm>
            <a:off x="865188" y="1676401"/>
            <a:ext cx="10457657" cy="20431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 txBox="1"/>
          <p:nvPr>
            <p:ph idx="1" type="body"/>
          </p:nvPr>
        </p:nvSpPr>
        <p:spPr>
          <a:xfrm>
            <a:off x="870742" y="3987008"/>
            <a:ext cx="1045765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6"/>
              </a:buClr>
              <a:buSzPts val="2834"/>
              <a:buFont typeface="PT Sans"/>
              <a:buNone/>
              <a:defRPr sz="2834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tat">
  <p:cSld name="Sita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5"/>
          <p:cNvSpPr txBox="1"/>
          <p:nvPr/>
        </p:nvSpPr>
        <p:spPr>
          <a:xfrm>
            <a:off x="292781" y="131280"/>
            <a:ext cx="986065" cy="3939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b="0" i="0" lang="no-NO" sz="25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5"/>
          <p:cNvSpPr txBox="1"/>
          <p:nvPr>
            <p:ph type="title"/>
          </p:nvPr>
        </p:nvSpPr>
        <p:spPr>
          <a:xfrm>
            <a:off x="1278846" y="827881"/>
            <a:ext cx="6537098" cy="3090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 txBox="1"/>
          <p:nvPr>
            <p:ph idx="1" type="body"/>
          </p:nvPr>
        </p:nvSpPr>
        <p:spPr>
          <a:xfrm>
            <a:off x="1583646" y="4553178"/>
            <a:ext cx="653709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2"/>
              </a:buClr>
              <a:buSzPts val="2250"/>
              <a:buFont typeface="PT Sans"/>
              <a:buNone/>
              <a:defRPr sz="225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  <p:sp>
        <p:nvSpPr>
          <p:cNvPr id="68" name="Google Shape;68;p25"/>
          <p:cNvSpPr txBox="1"/>
          <p:nvPr/>
        </p:nvSpPr>
        <p:spPr>
          <a:xfrm>
            <a:off x="1278846" y="4549550"/>
            <a:ext cx="458107" cy="438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b="0" i="0" lang="no-NO" sz="225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rPr>
              <a:t>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blå, en kolonne ">
  <p:cSld name="Bullets blå, en kolonne 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6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1" name="Google Shape;7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6"/>
          <p:cNvSpPr txBox="1"/>
          <p:nvPr>
            <p:ph idx="1" type="body"/>
          </p:nvPr>
        </p:nvSpPr>
        <p:spPr>
          <a:xfrm>
            <a:off x="2293143" y="2060165"/>
            <a:ext cx="7555707" cy="423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tre kolonner">
  <p:cSld name="Bullets, tre kolonn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7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5" name="Google Shape;7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7"/>
          <p:cNvSpPr txBox="1"/>
          <p:nvPr>
            <p:ph idx="1" type="body"/>
          </p:nvPr>
        </p:nvSpPr>
        <p:spPr>
          <a:xfrm>
            <a:off x="1859756" y="2684621"/>
            <a:ext cx="2908188" cy="3529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2" type="body"/>
          </p:nvPr>
        </p:nvSpPr>
        <p:spPr>
          <a:xfrm>
            <a:off x="4936784" y="2684621"/>
            <a:ext cx="2908188" cy="3529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27"/>
          <p:cNvSpPr txBox="1"/>
          <p:nvPr>
            <p:ph idx="3" type="body"/>
          </p:nvPr>
        </p:nvSpPr>
        <p:spPr>
          <a:xfrm>
            <a:off x="8026037" y="2684621"/>
            <a:ext cx="2908188" cy="3529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video">
  <p:cSld name="En video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8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1" name="Google Shape;81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8"/>
          <p:cNvSpPr/>
          <p:nvPr>
            <p:ph idx="2" type="media"/>
          </p:nvPr>
        </p:nvSpPr>
        <p:spPr>
          <a:xfrm>
            <a:off x="1786371" y="1014818"/>
            <a:ext cx="8583757" cy="4828364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ldekkende bilde">
  <p:cSld name="Heldekkende bilde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9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85" name="Google Shape;85;p29"/>
          <p:cNvSpPr txBox="1"/>
          <p:nvPr>
            <p:ph idx="1" type="body"/>
          </p:nvPr>
        </p:nvSpPr>
        <p:spPr>
          <a:xfrm>
            <a:off x="11428810" y="6030076"/>
            <a:ext cx="532637" cy="60408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e tittel">
  <p:cSld name="Bare tittel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0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8" name="Google Shape;8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1">
  <p:cSld name="Tekst + bilde 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1"/>
          <p:cNvSpPr txBox="1"/>
          <p:nvPr>
            <p:ph type="title"/>
          </p:nvPr>
        </p:nvSpPr>
        <p:spPr>
          <a:xfrm>
            <a:off x="482700" y="1123112"/>
            <a:ext cx="3177200" cy="2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pic>
        <p:nvPicPr>
          <p:cNvPr id="91" name="Google Shape;91;p31"/>
          <p:cNvPicPr preferRelativeResize="0"/>
          <p:nvPr/>
        </p:nvPicPr>
        <p:blipFill rotWithShape="1">
          <a:blip r:embed="rId2">
            <a:alphaModFix/>
          </a:blip>
          <a:srcRect b="10899" l="793" r="1533" t="22301"/>
          <a:stretch/>
        </p:blipFill>
        <p:spPr>
          <a:xfrm>
            <a:off x="4153989" y="1"/>
            <a:ext cx="8038011" cy="687256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1"/>
          <p:cNvSpPr txBox="1"/>
          <p:nvPr>
            <p:ph idx="1" type="subTitle"/>
          </p:nvPr>
        </p:nvSpPr>
        <p:spPr>
          <a:xfrm>
            <a:off x="469267" y="3250078"/>
            <a:ext cx="30648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93" name="Google Shape;93;p31"/>
          <p:cNvSpPr txBox="1"/>
          <p:nvPr/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94" name="Google Shape;9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illustrasjon">
  <p:cSld name="Tittel og innhold + illustrasjon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5"/>
          <p:cNvSpPr/>
          <p:nvPr/>
        </p:nvSpPr>
        <p:spPr>
          <a:xfrm>
            <a:off x="0" y="0"/>
            <a:ext cx="6096000" cy="6982691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1" name="Google Shape;21;p15"/>
          <p:cNvSpPr txBox="1"/>
          <p:nvPr>
            <p:ph type="title"/>
          </p:nvPr>
        </p:nvSpPr>
        <p:spPr>
          <a:xfrm>
            <a:off x="867228" y="1437935"/>
            <a:ext cx="500363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" type="body"/>
          </p:nvPr>
        </p:nvSpPr>
        <p:spPr>
          <a:xfrm>
            <a:off x="867229" y="3038792"/>
            <a:ext cx="5003635" cy="3121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">
  <p:cSld name="Tekst og faktabok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2"/>
          <p:cNvSpPr txBox="1"/>
          <p:nvPr>
            <p:ph type="title"/>
          </p:nvPr>
        </p:nvSpPr>
        <p:spPr>
          <a:xfrm>
            <a:off x="483564" y="722867"/>
            <a:ext cx="6758000" cy="2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97" name="Google Shape;97;p32"/>
          <p:cNvSpPr/>
          <p:nvPr/>
        </p:nvSpPr>
        <p:spPr>
          <a:xfrm>
            <a:off x="8198400" y="-97533"/>
            <a:ext cx="4124400" cy="7021200"/>
          </a:xfrm>
          <a:prstGeom prst="rect">
            <a:avLst/>
          </a:prstGeom>
          <a:solidFill>
            <a:srgbClr val="0A505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8" name="Google Shape;98;p32"/>
          <p:cNvSpPr txBox="1"/>
          <p:nvPr>
            <p:ph idx="1" type="subTitle"/>
          </p:nvPr>
        </p:nvSpPr>
        <p:spPr>
          <a:xfrm>
            <a:off x="8603033" y="879400"/>
            <a:ext cx="3368400" cy="49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1867"/>
              <a:buFont typeface="PT Sans"/>
              <a:buNone/>
              <a:defRPr sz="1867">
                <a:solidFill>
                  <a:srgbClr val="F3EDEB"/>
                </a:solidFill>
              </a:defRPr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99" name="Google Shape;99;p32"/>
          <p:cNvSpPr txBox="1"/>
          <p:nvPr>
            <p:ph idx="2" type="subTitle"/>
          </p:nvPr>
        </p:nvSpPr>
        <p:spPr>
          <a:xfrm>
            <a:off x="469267" y="2240233"/>
            <a:ext cx="67580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 1">
  <p:cSld name="Tekst og faktaboks 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3"/>
          <p:cNvSpPr txBox="1"/>
          <p:nvPr>
            <p:ph type="title"/>
          </p:nvPr>
        </p:nvSpPr>
        <p:spPr>
          <a:xfrm>
            <a:off x="483564" y="722867"/>
            <a:ext cx="6758000" cy="2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102" name="Google Shape;102;p33"/>
          <p:cNvSpPr txBox="1"/>
          <p:nvPr>
            <p:ph idx="1" type="subTitle"/>
          </p:nvPr>
        </p:nvSpPr>
        <p:spPr>
          <a:xfrm>
            <a:off x="469267" y="2240233"/>
            <a:ext cx="67580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ilder" type="twoColTx">
  <p:cSld name="TITLE_AND_TWO_COLUMNS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4"/>
          <p:cNvPicPr preferRelativeResize="0"/>
          <p:nvPr/>
        </p:nvPicPr>
        <p:blipFill rotWithShape="1">
          <a:blip r:embed="rId2">
            <a:alphaModFix/>
          </a:blip>
          <a:srcRect b="0" l="0" r="55057" t="0"/>
          <a:stretch/>
        </p:blipFill>
        <p:spPr>
          <a:xfrm>
            <a:off x="8198400" y="106634"/>
            <a:ext cx="3906029" cy="665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4"/>
          <p:cNvPicPr preferRelativeResize="0"/>
          <p:nvPr/>
        </p:nvPicPr>
        <p:blipFill rotWithShape="1">
          <a:blip r:embed="rId2">
            <a:alphaModFix/>
          </a:blip>
          <a:srcRect b="0" l="13007" r="13000" t="0"/>
          <a:stretch/>
        </p:blipFill>
        <p:spPr>
          <a:xfrm>
            <a:off x="87571" y="113702"/>
            <a:ext cx="7965197" cy="66451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106" name="Google Shape;106;p34"/>
          <p:cNvPicPr preferRelativeResize="0"/>
          <p:nvPr/>
        </p:nvPicPr>
        <p:blipFill rotWithShape="1">
          <a:blip r:embed="rId3">
            <a:alphaModFix/>
          </a:blip>
          <a:srcRect b="18276" l="0" r="0" t="12856"/>
          <a:stretch/>
        </p:blipFill>
        <p:spPr>
          <a:xfrm>
            <a:off x="87570" y="99133"/>
            <a:ext cx="7965197" cy="66451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107" name="Google Shape;107;p34"/>
          <p:cNvPicPr preferRelativeResize="0"/>
          <p:nvPr/>
        </p:nvPicPr>
        <p:blipFill rotWithShape="1">
          <a:blip r:embed="rId4">
            <a:alphaModFix/>
          </a:blip>
          <a:srcRect b="1887" l="30212" r="0" t="318"/>
          <a:stretch/>
        </p:blipFill>
        <p:spPr>
          <a:xfrm>
            <a:off x="8196224" y="113702"/>
            <a:ext cx="3906029" cy="6630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">
  <p:cSld name="Avslutning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/>
          <p:nvPr>
            <p:ph type="title"/>
          </p:nvPr>
        </p:nvSpPr>
        <p:spPr>
          <a:xfrm>
            <a:off x="867228" y="2525352"/>
            <a:ext cx="104556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0" name="Google Shape;110;p35"/>
          <p:cNvGrpSpPr/>
          <p:nvPr/>
        </p:nvGrpSpPr>
        <p:grpSpPr>
          <a:xfrm>
            <a:off x="5841207" y="5235509"/>
            <a:ext cx="509587" cy="256754"/>
            <a:chOff x="11790759" y="10525607"/>
            <a:chExt cx="802482" cy="404328"/>
          </a:xfrm>
        </p:grpSpPr>
        <p:pic>
          <p:nvPicPr>
            <p:cNvPr id="111" name="Google Shape;111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35"/>
          <p:cNvSpPr txBox="1"/>
          <p:nvPr>
            <p:ph idx="1" type="body"/>
          </p:nvPr>
        </p:nvSpPr>
        <p:spPr>
          <a:xfrm>
            <a:off x="1454150" y="5621055"/>
            <a:ext cx="9232900" cy="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lysbilde" showMasterSp="0">
  <p:cSld name="Tittellysbilde">
    <p:bg>
      <p:bgPr>
        <a:solidFill>
          <a:schemeClr val="dk2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/>
          <p:nvPr>
            <p:ph type="ctrTitle"/>
          </p:nvPr>
        </p:nvSpPr>
        <p:spPr>
          <a:xfrm>
            <a:off x="857250" y="1652134"/>
            <a:ext cx="104775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84"/>
              <a:buFont typeface="Arial"/>
              <a:buNone/>
              <a:defRPr sz="6384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" name="Google Shape;2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679949" y="5073774"/>
            <a:ext cx="831457" cy="427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2" showMasterSp="0">
  <p:cSld name="Logo og illustrasjon 2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5998" y="1982784"/>
            <a:ext cx="2128340" cy="241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8517" y="369573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llustrasjon og tekst" showMasterSp="0">
  <p:cSld name="Illustrasjon og teks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"/>
          <p:cNvSpPr txBox="1"/>
          <p:nvPr>
            <p:ph idx="1" type="body"/>
          </p:nvPr>
        </p:nvSpPr>
        <p:spPr>
          <a:xfrm>
            <a:off x="7039429" y="2507932"/>
            <a:ext cx="4283416" cy="2964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5"/>
              <a:buFont typeface="Arial"/>
              <a:buNone/>
              <a:defRPr sz="241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2" name="Google Shape;3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5086" y="0"/>
            <a:ext cx="6979630" cy="6662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en kolonne">
  <p:cSld name="Bullets, en kolonn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7"/>
          <p:cNvSpPr txBox="1"/>
          <p:nvPr>
            <p:ph idx="1" type="body"/>
          </p:nvPr>
        </p:nvSpPr>
        <p:spPr>
          <a:xfrm>
            <a:off x="2516981" y="2281622"/>
            <a:ext cx="7177738" cy="423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2">
  <p:cSld name="Tekst + bilde 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8"/>
          <p:cNvSpPr txBox="1"/>
          <p:nvPr>
            <p:ph type="title"/>
          </p:nvPr>
        </p:nvSpPr>
        <p:spPr>
          <a:xfrm>
            <a:off x="484079" y="1278921"/>
            <a:ext cx="7001200" cy="2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39" name="Google Shape;39;p18"/>
          <p:cNvSpPr txBox="1"/>
          <p:nvPr>
            <p:ph idx="1" type="subTitle"/>
          </p:nvPr>
        </p:nvSpPr>
        <p:spPr>
          <a:xfrm>
            <a:off x="469267" y="2796287"/>
            <a:ext cx="70012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Et bilde som inneholder natur, flygende, utendørs, fugl&#10;&#10;Automatisk generert beskrivelse" id="40" name="Google Shape;40;p18"/>
          <p:cNvPicPr preferRelativeResize="0"/>
          <p:nvPr/>
        </p:nvPicPr>
        <p:blipFill rotWithShape="1">
          <a:blip r:embed="rId2">
            <a:alphaModFix/>
          </a:blip>
          <a:srcRect b="2544" l="28514" r="5619" t="1991"/>
          <a:stretch/>
        </p:blipFill>
        <p:spPr>
          <a:xfrm>
            <a:off x="8285971" y="0"/>
            <a:ext cx="39060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8"/>
          <p:cNvSpPr txBox="1"/>
          <p:nvPr/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2" name="Google Shape;4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e videoer">
  <p:cSld name="Fire video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9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5" name="Google Shape;45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9"/>
          <p:cNvSpPr/>
          <p:nvPr>
            <p:ph idx="2" type="media"/>
          </p:nvPr>
        </p:nvSpPr>
        <p:spPr>
          <a:xfrm>
            <a:off x="2209800" y="1009650"/>
            <a:ext cx="3752850" cy="233045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7" name="Google Shape;47;p19"/>
          <p:cNvSpPr/>
          <p:nvPr>
            <p:ph idx="3" type="media"/>
          </p:nvPr>
        </p:nvSpPr>
        <p:spPr>
          <a:xfrm>
            <a:off x="6229350" y="1009650"/>
            <a:ext cx="3752850" cy="233045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8" name="Google Shape;48;p19"/>
          <p:cNvSpPr/>
          <p:nvPr>
            <p:ph idx="4" type="media"/>
          </p:nvPr>
        </p:nvSpPr>
        <p:spPr>
          <a:xfrm>
            <a:off x="2209800" y="3565527"/>
            <a:ext cx="3752850" cy="233045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9" name="Google Shape;49;p19"/>
          <p:cNvSpPr/>
          <p:nvPr>
            <p:ph idx="5" type="media"/>
          </p:nvPr>
        </p:nvSpPr>
        <p:spPr>
          <a:xfrm>
            <a:off x="6229350" y="3565526"/>
            <a:ext cx="3752850" cy="233045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mt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67228" y="1437935"/>
            <a:ext cx="104556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  <a:defRPr b="0" i="0" sz="4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67229" y="3038792"/>
            <a:ext cx="10455616" cy="3121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1525191" y="6499227"/>
            <a:ext cx="742667" cy="244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2505075" y="6499227"/>
            <a:ext cx="4114800" cy="244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57250" y="6499227"/>
            <a:ext cx="543379" cy="244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11" name="Google Shape;11;p1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pos="540">
          <p15:clr>
            <a:srgbClr val="F26B43"/>
          </p15:clr>
        </p15:guide>
        <p15:guide id="3" pos="7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21.png"/><Relationship Id="rId6" Type="http://schemas.openxmlformats.org/officeDocument/2006/relationships/image" Target="../media/image3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5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youtu.be/ITzMQKuRZpw" TargetMode="External"/><Relationship Id="rId4" Type="http://schemas.openxmlformats.org/officeDocument/2006/relationships/hyperlink" Target="http://www.youtube.com/watch?v=ITzMQKuRZpw" TargetMode="External"/><Relationship Id="rId5" Type="http://schemas.openxmlformats.org/officeDocument/2006/relationships/image" Target="../media/image3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F6fHnUcmJEB3b9lfozaua13Ztn3jcJkM/view" TargetMode="External"/><Relationship Id="rId4" Type="http://schemas.openxmlformats.org/officeDocument/2006/relationships/image" Target="../media/image26.jpg"/><Relationship Id="rId5" Type="http://schemas.openxmlformats.org/officeDocument/2006/relationships/hyperlink" Target="https://youtu.be/IsIPRlVONAs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vimeo.com/359243594" TargetMode="External"/><Relationship Id="rId4" Type="http://schemas.openxmlformats.org/officeDocument/2006/relationships/hyperlink" Target="https://vimeo.com/359243594" TargetMode="External"/><Relationship Id="rId5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miljoskole.loop.no/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miljoskole.loop.no/ressurser/pant-for-naturen/" TargetMode="External"/><Relationship Id="rId4" Type="http://schemas.openxmlformats.org/officeDocument/2006/relationships/image" Target="../media/image22.png"/><Relationship Id="rId5" Type="http://schemas.openxmlformats.org/officeDocument/2006/relationships/hyperlink" Target="https://miljoskole.loop.no/ressurser/pant-for-naturen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5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t bilde som inneholder bord, sitter, liten, stor&#10;&#10;Automatisk generert beskrivelse" id="118" name="Google Shape;118;g1979a10137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1748" y="934289"/>
            <a:ext cx="3997674" cy="394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1979a10137a_0_0"/>
          <p:cNvSpPr txBox="1"/>
          <p:nvPr/>
        </p:nvSpPr>
        <p:spPr>
          <a:xfrm>
            <a:off x="3458899" y="2172932"/>
            <a:ext cx="7982100" cy="25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7600">
                <a:solidFill>
                  <a:schemeClr val="accent6"/>
                </a:solidFill>
              </a:rPr>
              <a:t>Pant for naturen!</a:t>
            </a:r>
            <a:r>
              <a:rPr lang="no-NO" sz="7600">
                <a:solidFill>
                  <a:srgbClr val="1400FF"/>
                </a:solidFill>
              </a:rPr>
              <a:t> </a:t>
            </a:r>
            <a:endParaRPr sz="7600">
              <a:solidFill>
                <a:srgbClr val="1400FF"/>
              </a:solidFill>
            </a:endParaRPr>
          </a:p>
        </p:txBody>
      </p:sp>
      <p:sp>
        <p:nvSpPr>
          <p:cNvPr id="120" name="Google Shape;120;g1979a10137a_0_0"/>
          <p:cNvSpPr txBox="1"/>
          <p:nvPr/>
        </p:nvSpPr>
        <p:spPr>
          <a:xfrm>
            <a:off x="5779106" y="4176865"/>
            <a:ext cx="92328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rgbClr val="1400FF"/>
                </a:solidFill>
                <a:latin typeface="PT Sans"/>
                <a:ea typeface="PT Sans"/>
                <a:cs typeface="PT Sans"/>
                <a:sym typeface="PT Sans"/>
              </a:rPr>
              <a:t>Undervisningsopplegg i tre deler; </a:t>
            </a:r>
            <a:br>
              <a:rPr lang="no-NO" sz="1500">
                <a:solidFill>
                  <a:srgbClr val="1400FF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1500">
                <a:solidFill>
                  <a:srgbClr val="1400FF"/>
                </a:solidFill>
                <a:latin typeface="PT Sans"/>
                <a:ea typeface="PT Sans"/>
                <a:cs typeface="PT Sans"/>
                <a:sym typeface="PT Sans"/>
              </a:rPr>
              <a:t>refleksjonsspørsmål, minidokumentar og svar.</a:t>
            </a:r>
            <a:endParaRPr sz="1500">
              <a:solidFill>
                <a:srgbClr val="1400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400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21" name="Google Shape;121;g1979a10137a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9079" y="3549772"/>
            <a:ext cx="274126" cy="27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1979a10137a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9592" y="3549772"/>
            <a:ext cx="274126" cy="27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979a10137a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9326" y="2017426"/>
            <a:ext cx="1889950" cy="186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1979a10137a_0_0"/>
          <p:cNvPicPr preferRelativeResize="0"/>
          <p:nvPr/>
        </p:nvPicPr>
        <p:blipFill rotWithShape="1">
          <a:blip r:embed="rId6">
            <a:alphaModFix/>
          </a:blip>
          <a:srcRect b="169" l="0" r="0" t="159"/>
          <a:stretch/>
        </p:blipFill>
        <p:spPr>
          <a:xfrm>
            <a:off x="3550175" y="3532186"/>
            <a:ext cx="1993327" cy="112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94ad6d329a_0_29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Pant for naturen</a:t>
            </a:r>
            <a:endParaRPr/>
          </a:p>
        </p:txBody>
      </p:sp>
      <p:sp>
        <p:nvSpPr>
          <p:cNvPr id="202" name="Google Shape;202;g194ad6d329a_0_29"/>
          <p:cNvSpPr txBox="1"/>
          <p:nvPr/>
        </p:nvSpPr>
        <p:spPr>
          <a:xfrm>
            <a:off x="71112" y="2013597"/>
            <a:ext cx="5635500" cy="4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Vi har bare kjøpt det som </a:t>
            </a:r>
            <a:br>
              <a:rPr lang="no-NO" sz="3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3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er inne i boksen og flaska. Selve boksen eller flaska </a:t>
            </a:r>
            <a:br>
              <a:rPr lang="no-NO" sz="3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3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er bare til låns.</a:t>
            </a:r>
            <a:endParaRPr sz="3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03" name="Google Shape;203;g194ad6d329a_0_29"/>
          <p:cNvSpPr txBox="1"/>
          <p:nvPr/>
        </p:nvSpPr>
        <p:spPr>
          <a:xfrm>
            <a:off x="6138650" y="2103850"/>
            <a:ext cx="4891800" cy="31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Alle som lager og selger bokser og flasker med pant, har ansvaret for at disse blir levert inn igjen når de er tomme. </a:t>
            </a:r>
            <a:b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Drikkevareprodusenter må egentlig betale en miljøavgift, men miljøavgiften blir mindre jo flere bokser og flasker som blir levert inn igjen.</a:t>
            </a:r>
            <a:b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For å få boksene og flaskene tilbake, bruker de det norske pantesystemet.</a:t>
            </a:r>
            <a:b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Det norske pantesystemet driftes og eies av Infinitum.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04" name="Google Shape;204;g194ad6d329a_0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76" y="2241788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194ad6d329a_0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83" y="3236451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194ad6d329a_0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83" y="4231113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194ad6d329a_0_29"/>
          <p:cNvSpPr txBox="1"/>
          <p:nvPr/>
        </p:nvSpPr>
        <p:spPr>
          <a:xfrm>
            <a:off x="6146900" y="1835750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rgbClr val="1400FF"/>
                </a:solidFill>
              </a:rPr>
              <a:t>Svar:</a:t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08" name="Google Shape;208;g194ad6d329a_0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2833" y="4920988"/>
            <a:ext cx="259602" cy="26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1979d711a91_0_6"/>
          <p:cNvPicPr preferRelativeResize="0"/>
          <p:nvPr/>
        </p:nvPicPr>
        <p:blipFill rotWithShape="1">
          <a:blip r:embed="rId3">
            <a:alphaModFix/>
          </a:blip>
          <a:srcRect b="15432" l="0" r="0" t="50"/>
          <a:stretch/>
        </p:blipFill>
        <p:spPr>
          <a:xfrm>
            <a:off x="0" y="0"/>
            <a:ext cx="1219200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979d711a91_0_6"/>
          <p:cNvSpPr/>
          <p:nvPr/>
        </p:nvSpPr>
        <p:spPr>
          <a:xfrm>
            <a:off x="3495150" y="2111225"/>
            <a:ext cx="5173500" cy="2592300"/>
          </a:xfrm>
          <a:prstGeom prst="rect">
            <a:avLst/>
          </a:prstGeom>
          <a:solidFill>
            <a:srgbClr val="FCF6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1979d711a91_0_6"/>
          <p:cNvSpPr txBox="1"/>
          <p:nvPr/>
        </p:nvSpPr>
        <p:spPr>
          <a:xfrm>
            <a:off x="3650100" y="2620125"/>
            <a:ext cx="48918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rgbClr val="1400FF"/>
                </a:solidFill>
              </a:rPr>
              <a:t>Spørsmål 4</a:t>
            </a:r>
            <a:endParaRPr sz="1500">
              <a:solidFill>
                <a:srgbClr val="14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rgbClr val="123031"/>
                </a:solidFill>
                <a:latin typeface="PT Sans"/>
                <a:ea typeface="PT Sans"/>
                <a:cs typeface="PT Sans"/>
                <a:sym typeface="PT Sans"/>
              </a:rPr>
              <a:t>I Norge panter vi 9 av 10 </a:t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rgbClr val="123031"/>
                </a:solidFill>
                <a:latin typeface="PT Sans"/>
                <a:ea typeface="PT Sans"/>
                <a:cs typeface="PT Sans"/>
                <a:sym typeface="PT Sans"/>
              </a:rPr>
              <a:t>flasker og bokser, men hva tror </a:t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rgbClr val="123031"/>
                </a:solidFill>
                <a:latin typeface="PT Sans"/>
                <a:ea typeface="PT Sans"/>
                <a:cs typeface="PT Sans"/>
                <a:sym typeface="PT Sans"/>
              </a:rPr>
              <a:t>du skjer med den siste som </a:t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rgbClr val="123031"/>
                </a:solidFill>
                <a:latin typeface="PT Sans"/>
                <a:ea typeface="PT Sans"/>
                <a:cs typeface="PT Sans"/>
                <a:sym typeface="PT Sans"/>
              </a:rPr>
              <a:t>ikke blir pantet?</a:t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94ad6d329a_0_43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Pant for naturen</a:t>
            </a:r>
            <a:endParaRPr/>
          </a:p>
        </p:txBody>
      </p:sp>
      <p:sp>
        <p:nvSpPr>
          <p:cNvPr id="221" name="Google Shape;221;g194ad6d329a_0_43"/>
          <p:cNvSpPr txBox="1"/>
          <p:nvPr/>
        </p:nvSpPr>
        <p:spPr>
          <a:xfrm>
            <a:off x="6138650" y="2103850"/>
            <a:ext cx="4891800" cy="3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Selv om vi er flinke til å pante her i Norge, så er det hele </a:t>
            </a:r>
            <a:r>
              <a:rPr lang="no-NO" sz="1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140 millioner flasker og bokser hvert år som ikke blir pantet. </a:t>
            </a:r>
            <a:endParaRPr sz="1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Det skyldes som oftest at folk har kastet sine tomme flasker og bokser i restavfallet hjemme, eller på farten i en søppelbøtte i stedet for å pante de. </a:t>
            </a:r>
            <a:endParaRPr sz="1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Det er dumt både for miljøet og lommeboka: Den som kjøpte drikken får ikke panten sin tilbake og de tomme flaskene og boksene går i disse tilfellene bare til forbrenning.</a:t>
            </a:r>
            <a:endParaRPr sz="1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Det hender også dessverre at folk kaster fra seg tomme flasker og bokser i naturen. 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22" name="Google Shape;222;g194ad6d329a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76" y="2241788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194ad6d329a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83" y="3160301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194ad6d329a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83" y="4078813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194ad6d329a_0_43"/>
          <p:cNvSpPr txBox="1"/>
          <p:nvPr/>
        </p:nvSpPr>
        <p:spPr>
          <a:xfrm>
            <a:off x="6146900" y="1835750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rgbClr val="1400FF"/>
                </a:solidFill>
              </a:rPr>
              <a:t>Svar:</a:t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26" name="Google Shape;226;g194ad6d329a_0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8800" y="1565950"/>
            <a:ext cx="2122674" cy="331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194ad6d329a_0_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6318" y="3736543"/>
            <a:ext cx="1717725" cy="169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194ad6d329a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9058" y="5216013"/>
            <a:ext cx="259602" cy="26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94ad6d329a_0_55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Pant for naturen</a:t>
            </a:r>
            <a:endParaRPr/>
          </a:p>
        </p:txBody>
      </p:sp>
      <p:sp>
        <p:nvSpPr>
          <p:cNvPr id="234" name="Google Shape;234;g194ad6d329a_0_55"/>
          <p:cNvSpPr txBox="1"/>
          <p:nvPr/>
        </p:nvSpPr>
        <p:spPr>
          <a:xfrm>
            <a:off x="510975" y="1030450"/>
            <a:ext cx="39216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rPr lang="no-NO" sz="1600">
                <a:solidFill>
                  <a:schemeClr val="accent6"/>
                </a:solidFill>
              </a:rPr>
              <a:t>Visste du at</a:t>
            </a:r>
            <a:r>
              <a:rPr lang="no-NO" sz="1600">
                <a:solidFill>
                  <a:schemeClr val="dk1"/>
                </a:solidFill>
              </a:rPr>
              <a:t> 💡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35" name="Google Shape;235;g194ad6d329a_0_55"/>
          <p:cNvSpPr txBox="1"/>
          <p:nvPr/>
        </p:nvSpPr>
        <p:spPr>
          <a:xfrm>
            <a:off x="469275" y="1339450"/>
            <a:ext cx="4005000" cy="3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000">
                <a:solidFill>
                  <a:schemeClr val="dk1"/>
                </a:solidFill>
              </a:rPr>
              <a:t>Det vi kaster i naturen  havner i matfatet til dyra. Flasker og bokser kan få nytt liv. Det kan ikke dyra.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None/>
            </a:pPr>
            <a:r>
              <a:rPr lang="no-NO" sz="1500" u="sng">
                <a:solidFill>
                  <a:schemeClr val="hlink"/>
                </a:solidFill>
                <a:latin typeface="PT Sans"/>
                <a:ea typeface="PT Sans"/>
                <a:cs typeface="PT Sans"/>
                <a:sym typeface="PT Sans"/>
                <a:hlinkClick r:id="rId3"/>
              </a:rPr>
              <a:t>https://youtu.be/ITzMQKuRZpw</a:t>
            </a:r>
            <a:endParaRPr sz="1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descr="Det vi kaster i naturen havner i matfatet til dyra. &#10;&#10;Pant alt - pant for dyra" id="236" name="Google Shape;236;g194ad6d329a_0_55" title="Infinitum - Pant for dyra - 30 sek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5850" y="694775"/>
            <a:ext cx="6763426" cy="507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979d711a91_0_19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Pant for naturen</a:t>
            </a:r>
            <a:endParaRPr/>
          </a:p>
        </p:txBody>
      </p:sp>
      <p:pic>
        <p:nvPicPr>
          <p:cNvPr id="242" name="Google Shape;242;g1979d711a91_0_19" title="100107_Energy_søppel_v4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4225" y="1030450"/>
            <a:ext cx="4797100" cy="479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1979d711a91_0_19"/>
          <p:cNvSpPr txBox="1"/>
          <p:nvPr/>
        </p:nvSpPr>
        <p:spPr>
          <a:xfrm>
            <a:off x="510975" y="1030450"/>
            <a:ext cx="39216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rPr lang="no-NO" sz="1600">
                <a:solidFill>
                  <a:schemeClr val="accent6"/>
                </a:solidFill>
              </a:rPr>
              <a:t>Visste du at</a:t>
            </a:r>
            <a:r>
              <a:rPr lang="no-NO" sz="1600">
                <a:solidFill>
                  <a:schemeClr val="dk1"/>
                </a:solidFill>
              </a:rPr>
              <a:t> 💡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44" name="Google Shape;244;g1979d711a91_0_19"/>
          <p:cNvSpPr txBox="1"/>
          <p:nvPr/>
        </p:nvSpPr>
        <p:spPr>
          <a:xfrm>
            <a:off x="469275" y="1339450"/>
            <a:ext cx="4005000" cy="3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000">
                <a:solidFill>
                  <a:schemeClr val="dk1"/>
                </a:solidFill>
              </a:rPr>
              <a:t>Du kan levere inn pant på alle steder det går an å kjøpe flasker og bokser med pant. 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</a:rPr>
              <a:t>Er du på farta, så kan du f.eks. pante en tom flaske eller boks på nærmeste kiosk.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 u="sng">
                <a:solidFill>
                  <a:schemeClr val="hlink"/>
                </a:solidFill>
                <a:latin typeface="PT Sans"/>
                <a:ea typeface="PT Sans"/>
                <a:cs typeface="PT Sans"/>
                <a:sym typeface="PT Sans"/>
                <a:hlinkClick r:id="rId5"/>
              </a:rPr>
              <a:t>https://youtu.be/IsIPRlVONAs</a:t>
            </a:r>
            <a:endParaRPr sz="1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94ad6d329a_0_62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Pant for naturen</a:t>
            </a:r>
            <a:endParaRPr/>
          </a:p>
        </p:txBody>
      </p:sp>
      <p:sp>
        <p:nvSpPr>
          <p:cNvPr id="250" name="Google Shape;250;g194ad6d329a_0_62"/>
          <p:cNvSpPr txBox="1"/>
          <p:nvPr/>
        </p:nvSpPr>
        <p:spPr>
          <a:xfrm>
            <a:off x="510975" y="1030450"/>
            <a:ext cx="39216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accent6"/>
                </a:solidFill>
              </a:rPr>
              <a:t>Visste du at</a:t>
            </a:r>
            <a:r>
              <a:rPr lang="no-NO" sz="1600">
                <a:solidFill>
                  <a:schemeClr val="dk1"/>
                </a:solidFill>
              </a:rPr>
              <a:t> 💡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1" name="Google Shape;251;g194ad6d329a_0_62"/>
          <p:cNvSpPr txBox="1"/>
          <p:nvPr/>
        </p:nvSpPr>
        <p:spPr>
          <a:xfrm>
            <a:off x="469275" y="1339450"/>
            <a:ext cx="4005000" cy="3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rPr lang="no-NO" sz="3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Det er mulig å få pantetønner på skolen hvor f.eks. elevrådet kan samle inn pant og bruke pengene til det de vil. </a:t>
            </a:r>
            <a:endParaRPr sz="3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t/>
            </a:r>
            <a:endParaRPr sz="3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rPr lang="no-NO" sz="1600" u="sng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</a:t>
            </a: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kan dere se en film om hvordan dere kommer i gang: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rPr lang="no-NO" sz="1600" u="sng">
                <a:solidFill>
                  <a:schemeClr val="hlink"/>
                </a:solidFill>
                <a:latin typeface="PT Sans"/>
                <a:ea typeface="PT Sans"/>
                <a:cs typeface="PT Sans"/>
                <a:sym typeface="PT Sans"/>
                <a:hlinkClick r:id="rId4"/>
              </a:rPr>
              <a:t>https://vimeo.com/359243594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52" name="Google Shape;252;g194ad6d329a_0_62"/>
          <p:cNvPicPr preferRelativeResize="0"/>
          <p:nvPr/>
        </p:nvPicPr>
        <p:blipFill rotWithShape="1">
          <a:blip r:embed="rId5">
            <a:alphaModFix/>
          </a:blip>
          <a:srcRect b="1527" l="1146" r="0" t="27745"/>
          <a:stretch/>
        </p:blipFill>
        <p:spPr>
          <a:xfrm>
            <a:off x="5508775" y="1230375"/>
            <a:ext cx="5663951" cy="369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5998" y="1982784"/>
            <a:ext cx="2128340" cy="241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17" y="369573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979a10137a_0_13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Pant for naturen</a:t>
            </a:r>
            <a:endParaRPr/>
          </a:p>
        </p:txBody>
      </p:sp>
      <p:sp>
        <p:nvSpPr>
          <p:cNvPr id="130" name="Google Shape;130;g1979a10137a_0_13"/>
          <p:cNvSpPr/>
          <p:nvPr/>
        </p:nvSpPr>
        <p:spPr>
          <a:xfrm>
            <a:off x="6096000" y="525"/>
            <a:ext cx="6044700" cy="6858000"/>
          </a:xfrm>
          <a:prstGeom prst="rect">
            <a:avLst/>
          </a:prstGeom>
          <a:solidFill>
            <a:srgbClr val="1230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1979a10137a_0_13"/>
          <p:cNvSpPr txBox="1"/>
          <p:nvPr/>
        </p:nvSpPr>
        <p:spPr>
          <a:xfrm>
            <a:off x="482700" y="1123112"/>
            <a:ext cx="3177300" cy="12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4350">
                <a:solidFill>
                  <a:srgbClr val="224F4F"/>
                </a:solidFill>
                <a:latin typeface="PT Sans"/>
                <a:ea typeface="PT Sans"/>
                <a:cs typeface="PT Sans"/>
                <a:sym typeface="PT Sans"/>
              </a:rPr>
              <a:t>Spørsmål til filmen 🙋‍♂️ 🙋</a:t>
            </a:r>
            <a:endParaRPr sz="1250">
              <a:solidFill>
                <a:srgbClr val="224F4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2" name="Google Shape;132;g1979a10137a_0_13"/>
          <p:cNvSpPr txBox="1"/>
          <p:nvPr/>
        </p:nvSpPr>
        <p:spPr>
          <a:xfrm>
            <a:off x="469275" y="3250075"/>
            <a:ext cx="4177500" cy="3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5949" lvl="0" marL="331199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lang="no-NO" sz="16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1: </a:t>
            </a: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Hvorfor er det få bokser og flasker i norsk natur, sammenlignet med i mange andre land?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t/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lang="no-NO" sz="16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2: </a:t>
            </a: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Hva har det å si at vi panter?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t/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lang="no-NO" sz="16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3: </a:t>
            </a: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Hvordan fungerer det norske pantesystemet?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t/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lang="no-NO" sz="16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4: </a:t>
            </a: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I Norge er vi flinke til å pante. Vi panter hele 9 av 10 flasker og bokser, men hva tror du skjer med den siste?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33" name="Google Shape;133;g1979a10137a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6975" y="1829775"/>
            <a:ext cx="5617848" cy="3198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979a10137a_0_22"/>
          <p:cNvSpPr txBox="1"/>
          <p:nvPr>
            <p:ph idx="4294967295" type="ctrTitle"/>
          </p:nvPr>
        </p:nvSpPr>
        <p:spPr>
          <a:xfrm>
            <a:off x="857250" y="1271134"/>
            <a:ext cx="10477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84"/>
              <a:buFont typeface="Arial"/>
              <a:buNone/>
            </a:pPr>
            <a:r>
              <a:rPr lang="no-NO" sz="5900"/>
              <a:t>🍿</a:t>
            </a:r>
            <a:endParaRPr sz="5900"/>
          </a:p>
          <a:p>
            <a:pPr indent="0" lvl="0" marL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84"/>
              <a:buFont typeface="Arial"/>
              <a:buNone/>
            </a:pPr>
            <a:r>
              <a:rPr lang="no-NO" sz="5950" u="sng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Snurr film</a:t>
            </a:r>
            <a:r>
              <a:rPr lang="no-NO" sz="5950">
                <a:solidFill>
                  <a:schemeClr val="dk2"/>
                </a:solidFill>
              </a:rPr>
              <a:t>!</a:t>
            </a:r>
            <a:r>
              <a:rPr lang="no-NO" sz="5900"/>
              <a:t> </a:t>
            </a:r>
            <a:endParaRPr sz="5900"/>
          </a:p>
        </p:txBody>
      </p:sp>
      <p:pic>
        <p:nvPicPr>
          <p:cNvPr id="139" name="Google Shape;139;g1979a10137a_0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5719047" y="4164229"/>
            <a:ext cx="753895" cy="38805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1979a10137a_0_22"/>
          <p:cNvSpPr txBox="1"/>
          <p:nvPr/>
        </p:nvSpPr>
        <p:spPr>
          <a:xfrm>
            <a:off x="3594150" y="4336932"/>
            <a:ext cx="5003700" cy="12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400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None/>
            </a:pPr>
            <a:r>
              <a:rPr lang="no-NO" sz="1500" u="sng">
                <a:solidFill>
                  <a:schemeClr val="hlink"/>
                </a:solidFill>
                <a:latin typeface="PT Sans"/>
                <a:ea typeface="PT Sans"/>
                <a:cs typeface="PT Sans"/>
                <a:sym typeface="PT Sans"/>
                <a:hlinkClick r:id="rId5"/>
              </a:rPr>
              <a:t>https://miljoskole.loop.no/ressurser/pant-for-naturen/</a:t>
            </a:r>
            <a:endParaRPr sz="1500">
              <a:solidFill>
                <a:srgbClr val="1400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400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400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g1979a10137a_0_53"/>
          <p:cNvPicPr preferRelativeResize="0"/>
          <p:nvPr/>
        </p:nvPicPr>
        <p:blipFill rotWithShape="1">
          <a:blip r:embed="rId3">
            <a:alphaModFix/>
          </a:blip>
          <a:srcRect b="436" l="0" r="0" t="436"/>
          <a:stretch/>
        </p:blipFill>
        <p:spPr>
          <a:xfrm>
            <a:off x="0" y="29766"/>
            <a:ext cx="12192000" cy="679846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1979a10137a_0_53"/>
          <p:cNvSpPr/>
          <p:nvPr/>
        </p:nvSpPr>
        <p:spPr>
          <a:xfrm>
            <a:off x="3805050" y="2154702"/>
            <a:ext cx="4581900" cy="2548800"/>
          </a:xfrm>
          <a:prstGeom prst="rect">
            <a:avLst/>
          </a:prstGeom>
          <a:solidFill>
            <a:srgbClr val="FCF6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1979a10137a_0_53"/>
          <p:cNvSpPr txBox="1"/>
          <p:nvPr/>
        </p:nvSpPr>
        <p:spPr>
          <a:xfrm>
            <a:off x="3650100" y="2620125"/>
            <a:ext cx="48918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rgbClr val="1400FF"/>
                </a:solidFill>
              </a:rPr>
              <a:t>Spørsmål 1</a:t>
            </a:r>
            <a:endParaRPr sz="1500">
              <a:solidFill>
                <a:srgbClr val="14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Hvorfor er det få </a:t>
            </a:r>
            <a:endParaRPr sz="2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bokser og flasker i </a:t>
            </a:r>
            <a:endParaRPr sz="2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norsk natur? 💭</a:t>
            </a:r>
            <a:endParaRPr sz="2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979a10137a_0_44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Pant for naturen</a:t>
            </a:r>
            <a:endParaRPr/>
          </a:p>
        </p:txBody>
      </p:sp>
      <p:sp>
        <p:nvSpPr>
          <p:cNvPr id="153" name="Google Shape;153;g1979a10137a_0_44"/>
          <p:cNvSpPr txBox="1"/>
          <p:nvPr/>
        </p:nvSpPr>
        <p:spPr>
          <a:xfrm>
            <a:off x="4666917" y="2667300"/>
            <a:ext cx="6449400" cy="4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5949" lvl="0" marL="331199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lang="no-NO" sz="3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 </a:t>
            </a:r>
            <a:r>
              <a:rPr lang="no-NO" sz="3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Når vi gir flasker og bokser en verdi, øker sannsynligheten for at de havner på riktig sted.</a:t>
            </a:r>
            <a:endParaRPr sz="3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descr="Et bilde som inneholder bord, sitter, liten, stor&#10;&#10;Automatisk generert beskrivelse" id="154" name="Google Shape;154;g1979a10137a_0_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8234" y="2462785"/>
            <a:ext cx="2089155" cy="20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1979a10137a_0_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4668" y="2335186"/>
            <a:ext cx="1942704" cy="206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979a10137a_0_32"/>
          <p:cNvSpPr txBox="1"/>
          <p:nvPr/>
        </p:nvSpPr>
        <p:spPr>
          <a:xfrm>
            <a:off x="6138650" y="2103850"/>
            <a:ext cx="4891800" cy="29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Vi i verden forbruker 500 milliarder plastflasker i året.</a:t>
            </a:r>
            <a:b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I land uten pantesystem havner mange flasker og bokser i naturen, i havet og elver.</a:t>
            </a:r>
            <a:b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I Norge er det mye bedre, og hovedårsaken </a:t>
            </a:r>
            <a:b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er pantesystemet vi har her.</a:t>
            </a:r>
            <a:b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Vi panter og resirkulerer 9 av 10 flasker og bokser.</a:t>
            </a:r>
            <a:b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Det har gjort oss til verdensmestere i panting! 🏆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61" name="Google Shape;161;g1979a10137a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76" y="2241788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1979a10137a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2833" y="2765251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1979a10137a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83" y="3498188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1979a10137a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83" y="4171488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1979a10137a_0_32"/>
          <p:cNvSpPr txBox="1"/>
          <p:nvPr/>
        </p:nvSpPr>
        <p:spPr>
          <a:xfrm>
            <a:off x="6146900" y="1835750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rgbClr val="1400FF"/>
                </a:solidFill>
              </a:rPr>
              <a:t>Svar:</a:t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6" name="Google Shape;166;g1979a10137a_0_32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Pant for naturen</a:t>
            </a:r>
            <a:endParaRPr/>
          </a:p>
        </p:txBody>
      </p:sp>
      <p:pic>
        <p:nvPicPr>
          <p:cNvPr id="167" name="Google Shape;167;g1979a10137a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6283" y="4675938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1979a10137a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4402" y="2241800"/>
            <a:ext cx="3236396" cy="32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1979a10137a_0_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2618" y="3428943"/>
            <a:ext cx="1717725" cy="169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194ad6d329a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194ad6d329a_0_3"/>
          <p:cNvSpPr/>
          <p:nvPr/>
        </p:nvSpPr>
        <p:spPr>
          <a:xfrm>
            <a:off x="4039350" y="2154700"/>
            <a:ext cx="4135800" cy="2548800"/>
          </a:xfrm>
          <a:prstGeom prst="rect">
            <a:avLst/>
          </a:prstGeom>
          <a:solidFill>
            <a:srgbClr val="FCF6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194ad6d329a_0_3"/>
          <p:cNvSpPr txBox="1"/>
          <p:nvPr/>
        </p:nvSpPr>
        <p:spPr>
          <a:xfrm>
            <a:off x="3650100" y="2487984"/>
            <a:ext cx="48918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rgbClr val="1400FF"/>
                </a:solidFill>
              </a:rPr>
              <a:t>Spørsmål 2</a:t>
            </a:r>
            <a:endParaRPr sz="1600">
              <a:solidFill>
                <a:srgbClr val="14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rgbClr val="123031"/>
                </a:solidFill>
                <a:latin typeface="PT Sans"/>
                <a:ea typeface="PT Sans"/>
                <a:cs typeface="PT Sans"/>
                <a:sym typeface="PT Sans"/>
              </a:rPr>
              <a:t>Hva har det å si </a:t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rgbClr val="123031"/>
                </a:solidFill>
                <a:latin typeface="PT Sans"/>
                <a:ea typeface="PT Sans"/>
                <a:cs typeface="PT Sans"/>
                <a:sym typeface="PT Sans"/>
              </a:rPr>
              <a:t>at vi panter?</a:t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94ad6d329a_0_10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Pant for naturen</a:t>
            </a:r>
            <a:endParaRPr/>
          </a:p>
        </p:txBody>
      </p:sp>
      <p:sp>
        <p:nvSpPr>
          <p:cNvPr id="182" name="Google Shape;182;g194ad6d329a_0_10"/>
          <p:cNvSpPr txBox="1"/>
          <p:nvPr/>
        </p:nvSpPr>
        <p:spPr>
          <a:xfrm>
            <a:off x="996735" y="1583465"/>
            <a:ext cx="5225100" cy="39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Når vi panter bokser og flasker, sørger vi for at de ikke ender opp i en grøft eller på en strand, hvor de kan gjøre skade på dyr, mennesker og miljø.</a:t>
            </a:r>
            <a:br>
              <a:rPr lang="no-NO" sz="1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Vi sørger i tillegg for at aluminiumet og plasten </a:t>
            </a:r>
            <a:br>
              <a:rPr lang="no-NO" sz="1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1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fra boksene og flaskene kan brukes på nytt: Flasker og bokser blir til nye flasker og bokser. </a:t>
            </a:r>
            <a:endParaRPr sz="1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Ny plast kommer fra olje. Bruker vi resirkulert plast, trenger vi ikke hente like mye olje fra havets bunn.</a:t>
            </a:r>
            <a:br>
              <a:rPr lang="no-NO" sz="1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Å gjenvinne aluminium og plast gir også mindre klimagassutslipp. Vi bruker mindre energi og vi utnytter naturressursene best og lengst mulig.</a:t>
            </a:r>
            <a:br>
              <a:rPr lang="no-NO" sz="1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83" name="Google Shape;183;g194ad6d329a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361" y="1721413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194ad6d329a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918" y="2648113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194ad6d329a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368" y="3574388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194ad6d329a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368" y="4323763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194ad6d329a_0_10"/>
          <p:cNvSpPr txBox="1"/>
          <p:nvPr/>
        </p:nvSpPr>
        <p:spPr>
          <a:xfrm>
            <a:off x="1004985" y="1315375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rgbClr val="1400FF"/>
                </a:solidFill>
              </a:rPr>
              <a:t>Svar:</a:t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88" name="Google Shape;188;g194ad6d329a_0_10"/>
          <p:cNvSpPr txBox="1"/>
          <p:nvPr/>
        </p:nvSpPr>
        <p:spPr>
          <a:xfrm>
            <a:off x="6865000" y="1507275"/>
            <a:ext cx="4614000" cy="25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Det er dette panting egentlig handler om; </a:t>
            </a:r>
            <a:endParaRPr sz="3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å redusere klima-</a:t>
            </a:r>
            <a:br>
              <a:rPr lang="no-NO" sz="3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3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utslipp og å ta vare </a:t>
            </a:r>
            <a:br>
              <a:rPr lang="no-NO" sz="3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3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på naturressursene. </a:t>
            </a:r>
            <a:endParaRPr sz="3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1979d711a91_0_0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12192005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1979d711a91_0_0"/>
          <p:cNvSpPr/>
          <p:nvPr/>
        </p:nvSpPr>
        <p:spPr>
          <a:xfrm>
            <a:off x="3495150" y="2111225"/>
            <a:ext cx="5173500" cy="2592300"/>
          </a:xfrm>
          <a:prstGeom prst="rect">
            <a:avLst/>
          </a:prstGeom>
          <a:solidFill>
            <a:srgbClr val="FCF6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1979d711a91_0_0"/>
          <p:cNvSpPr txBox="1"/>
          <p:nvPr/>
        </p:nvSpPr>
        <p:spPr>
          <a:xfrm>
            <a:off x="3988525" y="2620125"/>
            <a:ext cx="45234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rgbClr val="1400FF"/>
                </a:solidFill>
              </a:rPr>
              <a:t>Spørsmål 3</a:t>
            </a:r>
            <a:endParaRPr sz="1500">
              <a:solidFill>
                <a:srgbClr val="14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Hvordan fungerer det norske pantesystemet?</a:t>
            </a:r>
            <a:r>
              <a:rPr lang="no-NO" sz="2400">
                <a:solidFill>
                  <a:srgbClr val="123031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endParaRPr sz="24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12303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96" name="Google Shape;196;g1979d711a91_0_0"/>
          <p:cNvSpPr txBox="1"/>
          <p:nvPr/>
        </p:nvSpPr>
        <p:spPr>
          <a:xfrm>
            <a:off x="0" y="0"/>
            <a:ext cx="235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35949" lvl="0" marL="331199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OOP Miljøskole">
  <a:themeElements>
    <a:clrScheme name="Loop">
      <a:dk1>
        <a:srgbClr val="224F4F"/>
      </a:dk1>
      <a:lt1>
        <a:srgbClr val="FFFFFF"/>
      </a:lt1>
      <a:dk2>
        <a:srgbClr val="123031"/>
      </a:dk2>
      <a:lt2>
        <a:srgbClr val="FCF6F0"/>
      </a:lt2>
      <a:accent1>
        <a:srgbClr val="224F4F"/>
      </a:accent1>
      <a:accent2>
        <a:srgbClr val="FF3459"/>
      </a:accent2>
      <a:accent3>
        <a:srgbClr val="CFE2DC"/>
      </a:accent3>
      <a:accent4>
        <a:srgbClr val="00AF7D"/>
      </a:accent4>
      <a:accent5>
        <a:srgbClr val="123031"/>
      </a:accent5>
      <a:accent6>
        <a:srgbClr val="1400FF"/>
      </a:accent6>
      <a:hlink>
        <a:srgbClr val="00AF7D"/>
      </a:hlink>
      <a:folHlink>
        <a:srgbClr val="12303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2020-07-02T07:36:24Z</dcterms:created>
  <dc:creator>Monika Tronsmed</dc:creator>
</cp:coreProperties>
</file>