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PT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ihbAbfL2zP80FzHlqTUqKDd23V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-regular.fntdata"/><Relationship Id="rId21" Type="http://schemas.openxmlformats.org/officeDocument/2006/relationships/slide" Target="slides/slide16.xml"/><Relationship Id="rId24" Type="http://schemas.openxmlformats.org/officeDocument/2006/relationships/font" Target="fonts/PTSans-italic.fntdata"/><Relationship Id="rId23" Type="http://schemas.openxmlformats.org/officeDocument/2006/relationships/font" Target="fonts/PT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PT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8c8e55757b_0_1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8c8e55757b_0_1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8c8e55757b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18c8e55757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463905a4b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24463905a4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463905a4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24463905a4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463905a4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4463905a4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463905a4b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4463905a4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8c8e55757b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18c8e55757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c8e55757b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18c8e55757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c8e55757b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18c8e55757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8c8e55757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18c8e55757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8c8e55757b_0_8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18c8e55757b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8c8e55757b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8c8e55757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8c8e55757b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18c8e55757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c8e55757b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18c8e55757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c8e55757b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18c8e55757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f4699036e_0_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f4699036e_0_145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" name="Google Shape;49;g16f4699036e_0_1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59" name="Google Shape;59;p18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60" name="Google Shape;60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8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2" name="Google Shape;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" name="Google Shape;6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7" name="Google Shape;67;p19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8" name="Google Shape;68;p19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9" name="Google Shape;69;p19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2" name="Google Shape;7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" name="Google Shape;76;p23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9" name="Google Shape;79;p23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/>
        </p:nvSpPr>
        <p:spPr>
          <a:xfrm>
            <a:off x="292781" y="131280"/>
            <a:ext cx="9861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87" name="Google Shape;87;p25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6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0" name="Google Shape;10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8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4" name="Google Shape;104;p29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b="10899" l="792" r="1533" t="22300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09" name="Google Shape;109;p31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0" name="Google Shape;1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3" name="Google Shape;113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4" name="Google Shape;114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3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8" name="Google Shape;118;p33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2" name="Google Shape;122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3" name="Google Shape;123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6" name="Google Shape;126;p35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127" name="Google Shape;127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20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22" name="Google Shape;22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28;p15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6f4699036e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6f4699036e_0_91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g16f4699036e_0_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6f4699036e_0_1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16f4699036e_0_164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" name="Google Shape;41;g16f4699036e_0_1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6f4699036e_0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16f4699036e_0_13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" name="Google Shape;45;g16f4699036e_0_1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iljoskole.loop.no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miljoskole.loop.no/ressurser/kartongfilm/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s://miljoskole.loop.no/ressurser/kartongfil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39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de som inneholder bord, sitter, liten, stor&#10;&#10;Automatisk generert beskrivelse" id="134" name="Google Shape;134;g18c8e55757b_0_1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748" y="934289"/>
            <a:ext cx="3997674" cy="39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8c8e55757b_0_1296"/>
          <p:cNvSpPr txBox="1"/>
          <p:nvPr>
            <p:ph idx="4294967295" type="title"/>
          </p:nvPr>
        </p:nvSpPr>
        <p:spPr>
          <a:xfrm>
            <a:off x="4300442" y="2076392"/>
            <a:ext cx="82284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2000">
                <a:solidFill>
                  <a:schemeClr val="accent2"/>
                </a:solidFill>
              </a:rPr>
              <a:t>Den fantastiske skogen: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5000">
                <a:solidFill>
                  <a:schemeClr val="accent6"/>
                </a:solidFill>
              </a:rPr>
              <a:t>Hvorfor resirkulere </a:t>
            </a:r>
            <a:br>
              <a:rPr lang="no-NO" sz="5000">
                <a:solidFill>
                  <a:schemeClr val="accent6"/>
                </a:solidFill>
              </a:rPr>
            </a:br>
            <a:r>
              <a:rPr lang="no-NO" sz="5000">
                <a:solidFill>
                  <a:schemeClr val="accent6"/>
                </a:solidFill>
              </a:rPr>
              <a:t>kartong?</a:t>
            </a:r>
            <a:endParaRPr sz="5000">
              <a:solidFill>
                <a:schemeClr val="accent6"/>
              </a:solidFill>
            </a:endParaRPr>
          </a:p>
        </p:txBody>
      </p:sp>
      <p:sp>
        <p:nvSpPr>
          <p:cNvPr id="136" name="Google Shape;136;g18c8e55757b_0_1296"/>
          <p:cNvSpPr txBox="1"/>
          <p:nvPr>
            <p:ph idx="4294967295" type="body"/>
          </p:nvPr>
        </p:nvSpPr>
        <p:spPr>
          <a:xfrm>
            <a:off x="6254353" y="4710636"/>
            <a:ext cx="92328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rPr lang="no-NO">
                <a:solidFill>
                  <a:schemeClr val="accent6"/>
                </a:solidFill>
              </a:rPr>
              <a:t>Undervisningsopplegg i tre deler; </a:t>
            </a:r>
            <a:br>
              <a:rPr lang="no-NO">
                <a:solidFill>
                  <a:schemeClr val="accent6"/>
                </a:solidFill>
              </a:rPr>
            </a:br>
            <a:r>
              <a:rPr lang="no-NO">
                <a:solidFill>
                  <a:schemeClr val="accent6"/>
                </a:solidFill>
              </a:rPr>
              <a:t>refleksjonsspørsmål, minidokumentar og svar.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37" name="Google Shape;137;g18c8e55757b_0_1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4326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8c8e55757b_0_1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4839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8c8e55757b_0_12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326" y="2017426"/>
            <a:ext cx="1889950" cy="18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8c8e55757b_0_12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0850" y="4228226"/>
            <a:ext cx="1771715" cy="9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18c8e55757b_0_108"/>
          <p:cNvPicPr preferRelativeResize="0"/>
          <p:nvPr/>
        </p:nvPicPr>
        <p:blipFill rotWithShape="1">
          <a:blip r:embed="rId3">
            <a:alphaModFix/>
          </a:blip>
          <a:srcRect b="24334" l="13154" r="13154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8c8e55757b_0_108"/>
          <p:cNvSpPr/>
          <p:nvPr/>
        </p:nvSpPr>
        <p:spPr>
          <a:xfrm>
            <a:off x="3543300" y="2154700"/>
            <a:ext cx="51054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18c8e55757b_0_108"/>
          <p:cNvSpPr txBox="1"/>
          <p:nvPr>
            <p:ph idx="4294967295" type="ctrTitle"/>
          </p:nvPr>
        </p:nvSpPr>
        <p:spPr>
          <a:xfrm>
            <a:off x="3650100" y="2660159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Spørsmål 4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 mange ganger kan papirfibrene i drikkekartonger brukes om igjen?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463905a4b_0_2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g24463905a4b_0_26"/>
          <p:cNvSpPr txBox="1"/>
          <p:nvPr/>
        </p:nvSpPr>
        <p:spPr>
          <a:xfrm>
            <a:off x="1550450" y="1695840"/>
            <a:ext cx="522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Seks til sju ganger.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8" name="Google Shape;228;g24463905a4b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076" y="1877288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4463905a4b_0_26"/>
          <p:cNvSpPr txBox="1"/>
          <p:nvPr>
            <p:ph idx="4294967295" type="ctrTitle"/>
          </p:nvPr>
        </p:nvSpPr>
        <p:spPr>
          <a:xfrm>
            <a:off x="1558700" y="14277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30" name="Google Shape;230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750886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2112961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3503611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4865686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6237286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7599361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4463905a4b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">
            <a:off x="8990011" y="2852062"/>
            <a:ext cx="2359199" cy="23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4463905a4b_0_38"/>
          <p:cNvPicPr preferRelativeResize="0"/>
          <p:nvPr/>
        </p:nvPicPr>
        <p:blipFill rotWithShape="1">
          <a:blip r:embed="rId3">
            <a:alphaModFix/>
          </a:blip>
          <a:srcRect b="2640" l="3293" r="14772" t="13007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4463905a4b_0_38"/>
          <p:cNvSpPr/>
          <p:nvPr/>
        </p:nvSpPr>
        <p:spPr>
          <a:xfrm>
            <a:off x="3513750" y="2003550"/>
            <a:ext cx="5164500" cy="285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4463905a4b_0_38"/>
          <p:cNvSpPr txBox="1"/>
          <p:nvPr>
            <p:ph idx="4294967295" type="ctrTitle"/>
          </p:nvPr>
        </p:nvSpPr>
        <p:spPr>
          <a:xfrm>
            <a:off x="3650100" y="2660159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Spørsmål </a:t>
            </a:r>
            <a:r>
              <a:rPr lang="no-NO" sz="1600">
                <a:solidFill>
                  <a:schemeClr val="accent6"/>
                </a:solidFill>
              </a:rPr>
              <a:t>5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Hvordan resirkulerer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man en drikkekartong?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463905a4b_0_4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9" name="Google Shape;249;g24463905a4b_0_45"/>
          <p:cNvSpPr txBox="1"/>
          <p:nvPr/>
        </p:nvSpPr>
        <p:spPr>
          <a:xfrm>
            <a:off x="5912900" y="1501278"/>
            <a:ext cx="522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0" name="Google Shape;250;g24463905a4b_0_45"/>
          <p:cNvSpPr txBox="1"/>
          <p:nvPr/>
        </p:nvSpPr>
        <p:spPr>
          <a:xfrm>
            <a:off x="1550450" y="1695850"/>
            <a:ext cx="84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Drikkekartongen skal skylles, tørkes litt og resirkuleres som drikkekartong.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1" name="Google Shape;251;g24463905a4b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076" y="1801088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24463905a4b_0_45"/>
          <p:cNvSpPr txBox="1"/>
          <p:nvPr>
            <p:ph idx="4294967295" type="ctrTitle"/>
          </p:nvPr>
        </p:nvSpPr>
        <p:spPr>
          <a:xfrm>
            <a:off x="1558700" y="1427750"/>
            <a:ext cx="339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3" name="Google Shape;253;g24463905a4b_0_45"/>
          <p:cNvPicPr preferRelativeResize="0"/>
          <p:nvPr/>
        </p:nvPicPr>
        <p:blipFill rotWithShape="1">
          <a:blip r:embed="rId4">
            <a:alphaModFix/>
          </a:blip>
          <a:srcRect b="0" l="29" r="19" t="0"/>
          <a:stretch/>
        </p:blipFill>
        <p:spPr>
          <a:xfrm>
            <a:off x="4146625" y="2879940"/>
            <a:ext cx="2739951" cy="365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4463905a4b_0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7775" y="2643300"/>
            <a:ext cx="2989573" cy="398609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4463905a4b_0_45"/>
          <p:cNvSpPr txBox="1"/>
          <p:nvPr/>
        </p:nvSpPr>
        <p:spPr>
          <a:xfrm>
            <a:off x="2888525" y="5434125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Skylle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6" name="Google Shape;256;g24463905a4b_0_45"/>
          <p:cNvSpPr txBox="1"/>
          <p:nvPr/>
        </p:nvSpPr>
        <p:spPr>
          <a:xfrm>
            <a:off x="6324600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Tørke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7" name="Google Shape;257;g24463905a4b_0_45"/>
          <p:cNvSpPr txBox="1"/>
          <p:nvPr/>
        </p:nvSpPr>
        <p:spPr>
          <a:xfrm>
            <a:off x="9286875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Brette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8" name="Google Shape;258;g24463905a4b_0_45"/>
          <p:cNvPicPr preferRelativeResize="0"/>
          <p:nvPr/>
        </p:nvPicPr>
        <p:blipFill rotWithShape="1">
          <a:blip r:embed="rId6">
            <a:alphaModFix/>
          </a:blip>
          <a:srcRect b="79" l="0" r="0" t="69"/>
          <a:stretch/>
        </p:blipFill>
        <p:spPr>
          <a:xfrm>
            <a:off x="1179125" y="2667550"/>
            <a:ext cx="2780102" cy="349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463905a4b_0_10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64" name="Google Shape;264;g24463905a4b_0_105"/>
          <p:cNvSpPr txBox="1"/>
          <p:nvPr/>
        </p:nvSpPr>
        <p:spPr>
          <a:xfrm>
            <a:off x="6151025" y="1997228"/>
            <a:ext cx="52251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Gjenvinning gir færre klimagassutslipp, sparer energi og bidrar til å ta vare på naturen og naturressursene.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Vi sparer 14 trær for hvert tonn papir vi gjenvinner.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Sjekk sortere.no eller Sortere-appen for hva som helst annet du lurer på om resirkulering.</a:t>
            </a:r>
            <a:endParaRPr sz="2000">
              <a:solidFill>
                <a:schemeClr val="dk1"/>
              </a:solidFill>
              <a:highlight>
                <a:srgbClr val="FFFF00"/>
              </a:highlight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65" name="Google Shape;265;g24463905a4b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213563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4463905a4b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751" y="334263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4463905a4b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4272801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4463905a4b_0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71846"/>
            <a:ext cx="5513850" cy="55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c8e55757b_0_167"/>
          <p:cNvSpPr txBox="1"/>
          <p:nvPr>
            <p:ph idx="4294967295" type="title"/>
          </p:nvPr>
        </p:nvSpPr>
        <p:spPr>
          <a:xfrm>
            <a:off x="3446250" y="1813380"/>
            <a:ext cx="5299500" cy="4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1500">
                <a:solidFill>
                  <a:schemeClr val="accent6"/>
                </a:solidFill>
              </a:rPr>
              <a:t>Litt tid igjen? </a:t>
            </a:r>
            <a:endParaRPr sz="15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/>
              <a:t>Det beste ville være å la skogen være i fred. </a:t>
            </a:r>
            <a:br>
              <a:rPr lang="no-NO" sz="1500"/>
            </a:br>
            <a:r>
              <a:rPr lang="no-NO" sz="1500"/>
              <a:t>Samtidig er vi avhengige av den for å lage ting vi trenger </a:t>
            </a:r>
            <a:br>
              <a:rPr lang="no-NO" sz="1500"/>
            </a:br>
            <a:r>
              <a:rPr lang="no-NO" sz="1500"/>
              <a:t>for å leve, og ting som fyller livene våre med innhold.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/>
              <a:t> </a:t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/>
              <a:t>Se rundt deg der du er akkurat nå. Hvor mange ting finner du som er laget av trær?</a:t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t/>
            </a:r>
            <a:endParaRPr sz="2500"/>
          </a:p>
        </p:txBody>
      </p:sp>
      <p:pic>
        <p:nvPicPr>
          <p:cNvPr id="274" name="Google Shape;274;g18c8e55757b_0_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719047" y="3357986"/>
            <a:ext cx="753895" cy="38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05892" y="31882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c8e55757b_0_1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/>
          </a:p>
        </p:txBody>
      </p:sp>
      <p:sp>
        <p:nvSpPr>
          <p:cNvPr id="146" name="Google Shape;146;g18c8e55757b_0_10"/>
          <p:cNvSpPr txBox="1"/>
          <p:nvPr>
            <p:ph type="title"/>
          </p:nvPr>
        </p:nvSpPr>
        <p:spPr>
          <a:xfrm>
            <a:off x="482700" y="1123112"/>
            <a:ext cx="3177300" cy="1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 sz="4350"/>
              <a:t>Spørsmål til filmen 🙋‍♂️ 🙋</a:t>
            </a:r>
            <a:endParaRPr/>
          </a:p>
        </p:txBody>
      </p:sp>
      <p:sp>
        <p:nvSpPr>
          <p:cNvPr id="147" name="Google Shape;147;g18c8e55757b_0_10"/>
          <p:cNvSpPr txBox="1"/>
          <p:nvPr>
            <p:ph idx="4294967295" type="subTitle"/>
          </p:nvPr>
        </p:nvSpPr>
        <p:spPr>
          <a:xfrm>
            <a:off x="5913650" y="1257925"/>
            <a:ext cx="4517400" cy="5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1: </a:t>
            </a:r>
            <a:r>
              <a:rPr lang="no-NO" sz="1600"/>
              <a:t>Hvorfor kalles skogen for </a:t>
            </a:r>
            <a:r>
              <a:rPr i="1" lang="no-NO" sz="1600"/>
              <a:t>jordas lunger</a:t>
            </a:r>
            <a:r>
              <a:rPr lang="no-NO" sz="1600"/>
              <a:t>?</a:t>
            </a:r>
            <a:endParaRPr i="0" sz="2100" u="none" cap="none" strike="noStrike"/>
          </a:p>
          <a:p>
            <a:pPr indent="-235949" lvl="0" marL="331199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2: </a:t>
            </a:r>
            <a:r>
              <a:rPr lang="no-NO" sz="1600"/>
              <a:t>Hvor mange utrydningstruede arter bor i den norske skogen?</a:t>
            </a:r>
            <a:endParaRPr sz="1600"/>
          </a:p>
          <a:p>
            <a:pPr indent="-235949" lvl="0" marL="331199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3:</a:t>
            </a:r>
            <a:r>
              <a:rPr b="0" i="0" lang="no-NO" sz="16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no-NO" sz="1600"/>
              <a:t>Hvordan kan vi alle bidra til at det må hogges mindre skog?</a:t>
            </a:r>
            <a:r>
              <a:rPr b="0" i="0" lang="no-NO" sz="16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35949" lvl="0" marL="331199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4.</a:t>
            </a:r>
            <a:r>
              <a:rPr b="0" i="0" lang="no-NO" sz="16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no-NO" sz="1600"/>
              <a:t>Hvor mange ganger kan papirfibrene i drikkekartonger brukes om igjen?</a:t>
            </a:r>
            <a:endParaRPr sz="1600"/>
          </a:p>
          <a:p>
            <a:pPr indent="-235949" lvl="0" marL="331199" rtl="0" algn="l"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</a:pPr>
            <a:r>
              <a:rPr lang="no-NO" sz="1600">
                <a:solidFill>
                  <a:schemeClr val="accent6"/>
                </a:solidFill>
              </a:rPr>
              <a:t>5</a:t>
            </a:r>
            <a:r>
              <a:rPr lang="no-NO" sz="1600">
                <a:solidFill>
                  <a:schemeClr val="accent6"/>
                </a:solidFill>
              </a:rPr>
              <a:t>.</a:t>
            </a:r>
            <a:r>
              <a:rPr lang="no-NO" sz="1600"/>
              <a:t> Hvordan resirkulerer man en drikkekartong?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8c8e55757b_0_62"/>
          <p:cNvSpPr txBox="1"/>
          <p:nvPr>
            <p:ph idx="4294967295" type="ctrTitle"/>
          </p:nvPr>
        </p:nvSpPr>
        <p:spPr>
          <a:xfrm>
            <a:off x="857250" y="3534315"/>
            <a:ext cx="104775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6757"/>
              <a:buFont typeface="Arial"/>
              <a:buNone/>
            </a:pPr>
            <a:r>
              <a:t/>
            </a:r>
            <a:endParaRPr b="0" i="0" sz="4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6757"/>
              <a:buFont typeface="Arial"/>
              <a:buNone/>
            </a:pPr>
            <a:r>
              <a:t/>
            </a:r>
            <a:endParaRPr b="0" i="0" sz="4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215"/>
              <a:buFont typeface="Arial"/>
              <a:buNone/>
            </a:pPr>
            <a:r>
              <a:rPr b="0" i="0" lang="no-NO" sz="6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🍿</a:t>
            </a:r>
            <a:endParaRPr b="0" i="0" sz="6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6000"/>
              <a:buFont typeface="Arial"/>
              <a:buNone/>
            </a:pPr>
            <a:r>
              <a:rPr b="0" i="0" lang="no-NO" sz="66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Snurr film!</a:t>
            </a:r>
            <a:r>
              <a:rPr b="0" i="0" lang="no-NO" sz="6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215"/>
              <a:buFont typeface="Arial"/>
              <a:buNone/>
            </a:pPr>
            <a:r>
              <a:t/>
            </a:r>
            <a:endParaRPr b="0" i="0" sz="6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18c8e55757b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19047" y="4164229"/>
            <a:ext cx="753895" cy="38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18c8e55757b_0_62"/>
          <p:cNvSpPr txBox="1"/>
          <p:nvPr>
            <p:ph idx="4294967295" type="body"/>
          </p:nvPr>
        </p:nvSpPr>
        <p:spPr>
          <a:xfrm>
            <a:off x="3594150" y="4336932"/>
            <a:ext cx="50037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rPr lang="no-NO" u="sng">
                <a:solidFill>
                  <a:schemeClr val="hlink"/>
                </a:solidFill>
                <a:hlinkClick r:id="rId5"/>
              </a:rPr>
              <a:t>https://miljoskole.loop.no/ressurser/kartongfilm/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8c8e55757b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85874" cy="6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8c8e55757b_0_35"/>
          <p:cNvSpPr/>
          <p:nvPr/>
        </p:nvSpPr>
        <p:spPr>
          <a:xfrm>
            <a:off x="3805050" y="2154702"/>
            <a:ext cx="45819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18c8e55757b_0_35"/>
          <p:cNvSpPr txBox="1"/>
          <p:nvPr>
            <p:ph idx="4294967295" type="ctrTitle"/>
          </p:nvPr>
        </p:nvSpPr>
        <p:spPr>
          <a:xfrm>
            <a:off x="3650100" y="2866600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Spørsmål 1</a:t>
            </a:r>
            <a:endParaRPr b="0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rgbClr val="000000"/>
                </a:solidFill>
              </a:rPr>
              <a:t>Hvorfor kalles skogen </a:t>
            </a:r>
            <a:br>
              <a:rPr lang="no-NO" sz="2500">
                <a:solidFill>
                  <a:srgbClr val="000000"/>
                </a:solidFill>
              </a:rPr>
            </a:br>
            <a:r>
              <a:rPr lang="no-NO" sz="2500">
                <a:solidFill>
                  <a:srgbClr val="000000"/>
                </a:solidFill>
              </a:rPr>
              <a:t>for </a:t>
            </a:r>
            <a:r>
              <a:rPr i="1" lang="no-NO" sz="2500">
                <a:solidFill>
                  <a:srgbClr val="000000"/>
                </a:solidFill>
              </a:rPr>
              <a:t>jordas lunger</a:t>
            </a:r>
            <a:r>
              <a:rPr lang="no-NO" sz="2500">
                <a:solidFill>
                  <a:srgbClr val="000000"/>
                </a:solidFill>
              </a:rPr>
              <a:t>?</a:t>
            </a:r>
            <a:endParaRPr sz="25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8c8e55757b_0_821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7" name="Google Shape;167;g18c8e55757b_0_821"/>
          <p:cNvSpPr txBox="1"/>
          <p:nvPr/>
        </p:nvSpPr>
        <p:spPr>
          <a:xfrm>
            <a:off x="6151025" y="2153040"/>
            <a:ext cx="5225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Gjennom fotosyntesen suger skogens trær og planter i seg CO2 fra luften.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Trærne og plantene bruker energi fra sollyset til å gjøre denne CO2-en om til oksygen som vi mennesker trenger for å puste.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Trærne puster inn og ut, litt sånn som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lunger gjør. </a:t>
            </a:r>
            <a:endParaRPr sz="31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8" name="Google Shape;168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23344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3197426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8c8e55757b_0_821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71" name="Google Shape;171;g18c8e55757b_0_821"/>
          <p:cNvPicPr preferRelativeResize="0"/>
          <p:nvPr/>
        </p:nvPicPr>
        <p:blipFill rotWithShape="1">
          <a:blip r:embed="rId4">
            <a:alphaModFix/>
          </a:blip>
          <a:srcRect b="1839" l="0" r="0" t="1830"/>
          <a:stretch/>
        </p:blipFill>
        <p:spPr>
          <a:xfrm>
            <a:off x="2185425" y="1255900"/>
            <a:ext cx="2193200" cy="48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8c8e55757b_0_821"/>
          <p:cNvPicPr preferRelativeResize="0"/>
          <p:nvPr/>
        </p:nvPicPr>
        <p:blipFill rotWithShape="1">
          <a:blip r:embed="rId5">
            <a:alphaModFix/>
          </a:blip>
          <a:srcRect b="592" l="0" r="0" t="602"/>
          <a:stretch/>
        </p:blipFill>
        <p:spPr>
          <a:xfrm>
            <a:off x="323750" y="1061575"/>
            <a:ext cx="3126748" cy="30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4438376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8c8e55757b_0_7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8c8e55757b_0_70"/>
          <p:cNvPicPr preferRelativeResize="0"/>
          <p:nvPr/>
        </p:nvPicPr>
        <p:blipFill rotWithShape="1">
          <a:blip r:embed="rId4">
            <a:alphaModFix/>
          </a:blip>
          <a:srcRect b="0" l="11737" r="1124" t="10610"/>
          <a:stretch/>
        </p:blipFill>
        <p:spPr>
          <a:xfrm>
            <a:off x="5287" y="0"/>
            <a:ext cx="1218142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8c8e55757b_0_70"/>
          <p:cNvSpPr/>
          <p:nvPr/>
        </p:nvSpPr>
        <p:spPr>
          <a:xfrm>
            <a:off x="3224250" y="2154700"/>
            <a:ext cx="57435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8c8e55757b_0_70"/>
          <p:cNvSpPr txBox="1"/>
          <p:nvPr>
            <p:ph idx="4294967295" type="ctrTitle"/>
          </p:nvPr>
        </p:nvSpPr>
        <p:spPr>
          <a:xfrm>
            <a:off x="3650100" y="2487984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Spørsmål 2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 mange utrydningstruede arter bor i den norske skogen?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18c8e55757b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2725">
            <a:off x="2822516" y="3908811"/>
            <a:ext cx="3321199" cy="199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8c8e55757b_0_11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8" name="Google Shape;188;g18c8e55757b_0_114"/>
          <p:cNvSpPr txBox="1"/>
          <p:nvPr/>
        </p:nvSpPr>
        <p:spPr>
          <a:xfrm>
            <a:off x="6151025" y="2153040"/>
            <a:ext cx="5225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48 prosent av alle arter som regnes som truede i Norge, bor i skogen (1330 arter). 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 skogen er det flest sopp (387 arter),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biller (232 arter), lav (167 arter) og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tovinger (137 arter) som er truet.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En art som er </a:t>
            </a:r>
            <a:r>
              <a:rPr i="1"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truet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, står i fare for å </a:t>
            </a:r>
            <a:r>
              <a:rPr i="1"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dø ut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.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Når en art dør ut, </a:t>
            </a:r>
            <a:r>
              <a:rPr i="1"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forsvinner den for alltid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9" name="Google Shape;189;g18c8e55757b_0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8651" y="23344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8c8e55757b_0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8658" y="3233401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8c8e55757b_0_114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2" name="Google Shape;192;g18c8e55757b_0_114"/>
          <p:cNvPicPr preferRelativeResize="0"/>
          <p:nvPr/>
        </p:nvPicPr>
        <p:blipFill rotWithShape="1">
          <a:blip r:embed="rId5">
            <a:alphaModFix/>
          </a:blip>
          <a:srcRect b="0" l="11784" r="11792" t="0"/>
          <a:stretch/>
        </p:blipFill>
        <p:spPr>
          <a:xfrm flipH="1">
            <a:off x="1729998" y="2057238"/>
            <a:ext cx="2614474" cy="25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8c8e55757b_0_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046" y="1348001"/>
            <a:ext cx="1942704" cy="20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8c8e55757b_0_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8658" y="4456751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8c8e55757b_0_114"/>
          <p:cNvSpPr txBox="1"/>
          <p:nvPr/>
        </p:nvSpPr>
        <p:spPr>
          <a:xfrm>
            <a:off x="2791345" y="5326476"/>
            <a:ext cx="307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Tovinger er fluer og mygg </a:t>
            </a:r>
            <a:br>
              <a:rPr lang="no-NO" sz="13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3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med bare ett par (to) vinger. </a:t>
            </a:r>
            <a:endParaRPr sz="18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18c8e55757b_0_92"/>
          <p:cNvPicPr preferRelativeResize="0"/>
          <p:nvPr/>
        </p:nvPicPr>
        <p:blipFill rotWithShape="1">
          <a:blip r:embed="rId3">
            <a:alphaModFix/>
          </a:blip>
          <a:srcRect b="0" l="1427" r="1437" t="0"/>
          <a:stretch/>
        </p:blipFill>
        <p:spPr>
          <a:xfrm>
            <a:off x="0" y="0"/>
            <a:ext cx="1219200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8c8e55757b_0_92"/>
          <p:cNvSpPr/>
          <p:nvPr/>
        </p:nvSpPr>
        <p:spPr>
          <a:xfrm>
            <a:off x="4040700" y="2340150"/>
            <a:ext cx="4110600" cy="217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8c8e55757b_0_92"/>
          <p:cNvSpPr txBox="1"/>
          <p:nvPr>
            <p:ph idx="4294967295" type="ctrTitle"/>
          </p:nvPr>
        </p:nvSpPr>
        <p:spPr>
          <a:xfrm>
            <a:off x="3650100" y="2493309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Spørsmål 3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Hvordan kan vi alle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bidra til at det hogges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litt mindre skog?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8c8e55757b_0_12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no-NO"/>
              <a:t>Hvorfor resirkulere kartong?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08" name="Google Shape;208;g18c8e55757b_0_124"/>
          <p:cNvPicPr preferRelativeResize="0"/>
          <p:nvPr/>
        </p:nvPicPr>
        <p:blipFill rotWithShape="1">
          <a:blip r:embed="rId3">
            <a:alphaModFix/>
          </a:blip>
          <a:srcRect b="0" l="7641" r="7641" t="0"/>
          <a:stretch/>
        </p:blipFill>
        <p:spPr>
          <a:xfrm>
            <a:off x="948362" y="1718856"/>
            <a:ext cx="3240797" cy="32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18c8e55757b_0_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8884" y="3636689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8c8e55757b_0_124"/>
          <p:cNvSpPr txBox="1"/>
          <p:nvPr/>
        </p:nvSpPr>
        <p:spPr>
          <a:xfrm>
            <a:off x="6151025" y="2153040"/>
            <a:ext cx="5225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Hvert år bruker vi cirka 600 millioner drikkekartonger i Norge.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Resirkulerer vi alle disse drikkekartongene,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og all annen papiremballasje vi bruker, gjør vi så det brukte papiret kan brukes på nytt.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resirkulere kartong og papir sparer trær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(og energi og klimagassutslipp).</a:t>
            </a:r>
            <a:endParaRPr sz="20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1" name="Google Shape;211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8651" y="23344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208" y="3208451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8c8e55757b_0_124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4" name="Google Shape;214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8658" y="4698051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